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78" r:id="rId4"/>
    <p:sldId id="279" r:id="rId5"/>
    <p:sldId id="280" r:id="rId6"/>
    <p:sldId id="281" r:id="rId7"/>
    <p:sldId id="282" r:id="rId8"/>
    <p:sldId id="284" r:id="rId9"/>
    <p:sldId id="283" r:id="rId10"/>
    <p:sldId id="285" r:id="rId11"/>
    <p:sldId id="286" r:id="rId12"/>
    <p:sldId id="287" r:id="rId13"/>
    <p:sldId id="288" r:id="rId14"/>
    <p:sldId id="289" r:id="rId15"/>
    <p:sldId id="290" r:id="rId16"/>
    <p:sldId id="268" r:id="rId17"/>
    <p:sldId id="269" r:id="rId18"/>
    <p:sldId id="270" r:id="rId19"/>
    <p:sldId id="271" r:id="rId20"/>
    <p:sldId id="272" r:id="rId21"/>
    <p:sldId id="257" r:id="rId22"/>
    <p:sldId id="259" r:id="rId23"/>
    <p:sldId id="260" r:id="rId24"/>
    <p:sldId id="261" r:id="rId25"/>
    <p:sldId id="262" r:id="rId26"/>
    <p:sldId id="263" r:id="rId27"/>
    <p:sldId id="292" r:id="rId28"/>
    <p:sldId id="264" r:id="rId29"/>
    <p:sldId id="265" r:id="rId30"/>
    <p:sldId id="266" r:id="rId31"/>
    <p:sldId id="291" r:id="rId32"/>
    <p:sldId id="293"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10/14/2022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orientamentoistruzione.it/_allegati/licei_1_2020.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rientamentoistruzione.it/_allegati/Istituti-tecnici_1_2020.pdf"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orientamentoistruzione.it/_allegati/Istituti-professionali_2020.pdf"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liceoclassicofoligno.edu.i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cientificofoligno.edu.i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isorfini.edu.i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tescarpellini.edu.i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ttfoligno.i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nosumbria.it/sede-di-foligno/"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omnicomprensivocerretodispoleto.edu.it/istituto/" TargetMode="External"/><Relationship Id="rId2" Type="http://schemas.openxmlformats.org/officeDocument/2006/relationships/hyperlink" Target="https://alberghierospoleto.it/W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alberghieroassisi.e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iodibetto.edu.it/" TargetMode="External"/><Relationship Id="rId2" Type="http://schemas.openxmlformats.org/officeDocument/2006/relationships/hyperlink" Target="https://www.liceomariotti.edu.it/indirizzi/liceo-musical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isistodi.edu.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20">
          <a:fgClr>
            <a:schemeClr val="accent6">
              <a:lumMod val="75000"/>
            </a:schemeClr>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589213" y="233083"/>
            <a:ext cx="8915399" cy="2813512"/>
          </a:xfrm>
        </p:spPr>
        <p:txBody>
          <a:bodyPr>
            <a:normAutofit fontScale="90000"/>
          </a:bodyPr>
          <a:lstStyle/>
          <a:p>
            <a:pPr algn="ctr"/>
            <a:r>
              <a:rPr lang="it-IT" sz="4000" b="1" dirty="0" smtClean="0">
                <a:effectLst>
                  <a:outerShdw blurRad="38100" dist="38100" dir="2700000" algn="tl">
                    <a:srgbClr val="000000">
                      <a:alpha val="43137"/>
                    </a:srgbClr>
                  </a:outerShdw>
                </a:effectLst>
              </a:rPr>
              <a:t>ISTITUTO COMPRENSIVO «G.FERRARIS» Spello</a:t>
            </a:r>
            <a:br>
              <a:rPr lang="it-IT" sz="4000" b="1" dirty="0" smtClean="0">
                <a:effectLst>
                  <a:outerShdw blurRad="38100" dist="38100" dir="2700000" algn="tl">
                    <a:srgbClr val="000000">
                      <a:alpha val="43137"/>
                    </a:srgbClr>
                  </a:outerShdw>
                </a:effectLst>
              </a:rPr>
            </a:br>
            <a:r>
              <a:rPr lang="it-IT" sz="4000" b="1" dirty="0" smtClean="0">
                <a:effectLst>
                  <a:outerShdw blurRad="38100" dist="38100" dir="2700000" algn="tl">
                    <a:srgbClr val="000000">
                      <a:alpha val="43137"/>
                    </a:srgbClr>
                  </a:outerShdw>
                </a:effectLst>
              </a:rPr>
              <a:t>A. S. </a:t>
            </a:r>
            <a:r>
              <a:rPr lang="it-IT" sz="4000" b="1" dirty="0" smtClean="0">
                <a:effectLst>
                  <a:outerShdw blurRad="38100" dist="38100" dir="2700000" algn="tl">
                    <a:srgbClr val="000000">
                      <a:alpha val="43137"/>
                    </a:srgbClr>
                  </a:outerShdw>
                </a:effectLst>
              </a:rPr>
              <a:t>2022-2023</a:t>
            </a:r>
            <a:br>
              <a:rPr lang="it-IT" sz="4000" b="1" dirty="0" smtClean="0">
                <a:effectLst>
                  <a:outerShdw blurRad="38100" dist="38100" dir="2700000" algn="tl">
                    <a:srgbClr val="000000">
                      <a:alpha val="43137"/>
                    </a:srgbClr>
                  </a:outerShdw>
                </a:effectLst>
              </a:rPr>
            </a:br>
            <a:r>
              <a:rPr lang="it-IT" sz="4000" b="1" dirty="0" smtClean="0">
                <a:solidFill>
                  <a:srgbClr val="FF0000"/>
                </a:solidFill>
              </a:rPr>
              <a:t>Orientamento </a:t>
            </a:r>
            <a:r>
              <a:rPr lang="it-IT" sz="4000" b="1" dirty="0">
                <a:solidFill>
                  <a:srgbClr val="FF0000"/>
                </a:solidFill>
              </a:rPr>
              <a:t>in uscita Classi terze</a:t>
            </a:r>
            <a:br>
              <a:rPr lang="it-IT" sz="4000" b="1" dirty="0">
                <a:solidFill>
                  <a:srgbClr val="FF0000"/>
                </a:solidFill>
              </a:rPr>
            </a:br>
            <a:endParaRPr lang="it-IT" sz="4000" b="1"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584962" y="9699812"/>
            <a:ext cx="8915399" cy="401382"/>
          </a:xfrm>
        </p:spPr>
        <p:txBody>
          <a:bodyPr>
            <a:normAutofit fontScale="92500" lnSpcReduction="10000"/>
          </a:bodyPr>
          <a:lstStyle/>
          <a:p>
            <a:pPr algn="ctr"/>
            <a:endParaRPr lang="it-IT" sz="2400" b="1" dirty="0" smtClean="0">
              <a:solidFill>
                <a:srgbClr val="FF0000"/>
              </a:solidFill>
            </a:endParaRPr>
          </a:p>
          <a:p>
            <a:pPr algn="ctr"/>
            <a:endParaRPr lang="it-IT" sz="2400" b="1" dirty="0" smtClean="0">
              <a:solidFill>
                <a:srgbClr val="FF0000"/>
              </a:solidFill>
            </a:endParaRPr>
          </a:p>
          <a:p>
            <a:pPr algn="ctr"/>
            <a:endParaRPr lang="it-IT" sz="2400" b="1" dirty="0" smtClean="0">
              <a:solidFill>
                <a:srgbClr val="FF0000"/>
              </a:solidFill>
            </a:endParaRPr>
          </a:p>
        </p:txBody>
      </p:sp>
      <p:pic>
        <p:nvPicPr>
          <p:cNvPr id="1026" name="Picture 2" descr="io-scelgo-io-studi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324" y="3046594"/>
            <a:ext cx="5572125" cy="2400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7952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Dopo la terza media…</a:t>
            </a:r>
            <a:endParaRPr lang="it-IT" b="1" dirty="0"/>
          </a:p>
        </p:txBody>
      </p:sp>
      <p:sp>
        <p:nvSpPr>
          <p:cNvPr id="3" name="Segnaposto contenuto 2"/>
          <p:cNvSpPr>
            <a:spLocks noGrp="1"/>
          </p:cNvSpPr>
          <p:nvPr>
            <p:ph idx="1"/>
          </p:nvPr>
        </p:nvSpPr>
        <p:spPr/>
        <p:txBody>
          <a:bodyPr>
            <a:normAutofit/>
          </a:bodyPr>
          <a:lstStyle/>
          <a:p>
            <a:r>
              <a:rPr lang="it-IT" sz="2400" b="1" dirty="0"/>
              <a:t>I principali cambiamenti nell'attuale offerta delle scuole superiori sono dovuti, in particolare, alle ultime riforme della scuola superiore, con le quali si è voluto maggiormente valorizzare le diverse identità di licei, istituti tecnici e istituti professionali. Un’altra importante modifica riguarda i corsi di Istruzione e Formazione Professionale (</a:t>
            </a:r>
            <a:r>
              <a:rPr lang="it-IT" sz="2400" b="1" dirty="0" err="1"/>
              <a:t>IeFP</a:t>
            </a:r>
            <a:r>
              <a:rPr lang="it-IT" sz="2400" b="1" dirty="0"/>
              <a:t>), proposti nell’ambito del sistema educativo regionale, che sono stati riconosciuti a tutti gli effetti un canale alternativo, ma con pari dignità, rispetto ai percorsi scolastici</a:t>
            </a:r>
            <a:r>
              <a:rPr lang="it-IT" sz="2400" b="1" dirty="0" smtClean="0"/>
              <a:t>.</a:t>
            </a:r>
          </a:p>
        </p:txBody>
      </p:sp>
    </p:spTree>
    <p:extLst>
      <p:ext uri="{BB962C8B-B14F-4D97-AF65-F5344CB8AC3E}">
        <p14:creationId xmlns:p14="http://schemas.microsoft.com/office/powerpoint/2010/main" val="2581235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Quali tipi di scuole esistono in Italia?</a:t>
            </a:r>
            <a:endParaRPr lang="it-IT" b="1" dirty="0"/>
          </a:p>
        </p:txBody>
      </p:sp>
      <p:sp>
        <p:nvSpPr>
          <p:cNvPr id="3" name="Segnaposto contenuto 2"/>
          <p:cNvSpPr>
            <a:spLocks noGrp="1"/>
          </p:cNvSpPr>
          <p:nvPr>
            <p:ph idx="1"/>
          </p:nvPr>
        </p:nvSpPr>
        <p:spPr>
          <a:xfrm>
            <a:off x="2589212" y="1657350"/>
            <a:ext cx="8915400" cy="4253872"/>
          </a:xfrm>
        </p:spPr>
        <p:txBody>
          <a:bodyPr>
            <a:normAutofit lnSpcReduction="10000"/>
          </a:bodyPr>
          <a:lstStyle/>
          <a:p>
            <a:pPr marL="0" indent="0">
              <a:buNone/>
            </a:pPr>
            <a:r>
              <a:rPr lang="it-IT" sz="1900" b="1" dirty="0"/>
              <a:t>I tipi di scuole esistenti in Italia, in base all'ordinamento, sono: </a:t>
            </a:r>
            <a:endParaRPr lang="it-IT" sz="1900" b="1" dirty="0" smtClean="0"/>
          </a:p>
          <a:p>
            <a:pPr>
              <a:buFont typeface="Courier New" panose="02070309020205020404" pitchFamily="49" charset="0"/>
              <a:buChar char="o"/>
            </a:pPr>
            <a:r>
              <a:rPr lang="it-IT" sz="1900" b="1" dirty="0" smtClean="0"/>
              <a:t>Le </a:t>
            </a:r>
            <a:r>
              <a:rPr lang="it-IT" sz="1900" b="1" dirty="0"/>
              <a:t>scuole statali, sono quelle gestite direttamente dallo Stato e rappresentano la percentuale più significativa sul totale delle scuole italiane (circa il 95%). </a:t>
            </a:r>
            <a:endParaRPr lang="it-IT" sz="1900" b="1" dirty="0" smtClean="0"/>
          </a:p>
          <a:p>
            <a:pPr>
              <a:buFont typeface="Courier New" panose="02070309020205020404" pitchFamily="49" charset="0"/>
              <a:buChar char="o"/>
            </a:pPr>
            <a:r>
              <a:rPr lang="it-IT" sz="1900" b="1" dirty="0" smtClean="0"/>
              <a:t>Le </a:t>
            </a:r>
            <a:r>
              <a:rPr lang="it-IT" sz="1900" b="1" dirty="0"/>
              <a:t>scuole paritarie, private o gestite da enti locali, sono così definite in quanto hanno conseguito la "parità" alle scuole statali perché risultate in possesso di requisiti previsti dalla normativa. </a:t>
            </a:r>
            <a:endParaRPr lang="it-IT" sz="1900" b="1" dirty="0" smtClean="0"/>
          </a:p>
          <a:p>
            <a:pPr>
              <a:buFont typeface="Courier New" panose="02070309020205020404" pitchFamily="49" charset="0"/>
              <a:buChar char="o"/>
            </a:pPr>
            <a:r>
              <a:rPr lang="it-IT" sz="1900" b="1" dirty="0" smtClean="0"/>
              <a:t>Le </a:t>
            </a:r>
            <a:r>
              <a:rPr lang="it-IT" sz="1900" b="1" dirty="0"/>
              <a:t>scuole non paritarie sono istituzioni private che svolgono un’attività organizzata di insegnamento con caratteristiche conformi all’ordinamento scolastico italiano. </a:t>
            </a:r>
            <a:endParaRPr lang="it-IT" sz="1900" b="1" dirty="0" smtClean="0"/>
          </a:p>
          <a:p>
            <a:pPr>
              <a:buFont typeface="Courier New" panose="02070309020205020404" pitchFamily="49" charset="0"/>
              <a:buChar char="o"/>
            </a:pPr>
            <a:r>
              <a:rPr lang="it-IT" sz="1900" b="1" dirty="0" smtClean="0"/>
              <a:t>Le </a:t>
            </a:r>
            <a:r>
              <a:rPr lang="it-IT" sz="1900" b="1" dirty="0"/>
              <a:t>istituzioni formative accreditate (o Centri di Formazione Professionale o CFP) sono così denominate in quanto sono state riconosciute in possesso di specifici requisiti di qualità definiti sia a livello nazionale sia regionale.</a:t>
            </a:r>
          </a:p>
          <a:p>
            <a:endParaRPr lang="it-IT" dirty="0"/>
          </a:p>
        </p:txBody>
      </p:sp>
    </p:spTree>
    <p:extLst>
      <p:ext uri="{BB962C8B-B14F-4D97-AF65-F5344CB8AC3E}">
        <p14:creationId xmlns:p14="http://schemas.microsoft.com/office/powerpoint/2010/main" val="6793725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7000"/>
              </a:schemeClr>
            </a:gs>
            <a:gs pos="48000">
              <a:schemeClr val="accent6">
                <a:lumMod val="97000"/>
                <a:lumOff val="3000"/>
              </a:schemeClr>
            </a:gs>
            <a:gs pos="100000">
              <a:schemeClr val="accent6">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Che cosa sono l’obbligo di istruzione e il DDIF</a:t>
            </a:r>
            <a:endParaRPr lang="it-IT" b="1" dirty="0"/>
          </a:p>
        </p:txBody>
      </p:sp>
      <p:sp>
        <p:nvSpPr>
          <p:cNvPr id="3" name="Segnaposto contenuto 2"/>
          <p:cNvSpPr>
            <a:spLocks noGrp="1"/>
          </p:cNvSpPr>
          <p:nvPr>
            <p:ph idx="1"/>
          </p:nvPr>
        </p:nvSpPr>
        <p:spPr/>
        <p:txBody>
          <a:bodyPr>
            <a:normAutofit/>
          </a:bodyPr>
          <a:lstStyle/>
          <a:p>
            <a:r>
              <a:rPr lang="it-IT" sz="2000" b="1" dirty="0"/>
              <a:t>Lo studente, insieme alla famiglia, deve scegliere se proseguire il proprio percorso nel Sistema Statale, iscrivendosi ad un Liceo, un Istituto Tecnico o un Istituto Professionale per conseguire al termine dei cinque anni un Diploma di Stato, oppure se proseguire il proprio percorso nel Sistema Regionale di Istruzione e Formazione Professionale, iscrivendosi a un percorso triennale per il conseguimento di una qualifica</a:t>
            </a:r>
            <a:r>
              <a:rPr lang="it-IT" sz="2000" b="1" dirty="0" smtClean="0"/>
              <a:t>.</a:t>
            </a:r>
          </a:p>
          <a:p>
            <a:r>
              <a:rPr lang="it-IT" sz="2000" b="1" dirty="0"/>
              <a:t>L’adempimento dell’obbligo scolastico è disciplinato dalla Legge 296/2006, dal D.M. 139/2007 e dalla C.M. 101/2010: è obbligatoria l’istruzione impartita per almeno 10 anni e riguarda la fascia di età compresa tra i 6 e i 16 anni.</a:t>
            </a:r>
          </a:p>
        </p:txBody>
      </p:sp>
    </p:spTree>
    <p:extLst>
      <p:ext uri="{BB962C8B-B14F-4D97-AF65-F5344CB8AC3E}">
        <p14:creationId xmlns:p14="http://schemas.microsoft.com/office/powerpoint/2010/main" val="4779551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304799"/>
            <a:ext cx="8915400" cy="6353175"/>
          </a:xfrm>
        </p:spPr>
        <p:txBody>
          <a:bodyPr>
            <a:normAutofit fontScale="92500" lnSpcReduction="10000"/>
          </a:bodyPr>
          <a:lstStyle/>
          <a:p>
            <a:pPr marL="0" indent="0">
              <a:buNone/>
            </a:pPr>
            <a:r>
              <a:rPr lang="it-IT" b="1" dirty="0"/>
              <a:t>Gli alunni in uscita dalla scuola media potranno scegliere di frequentare i due anni di istruzione superiore obbligatoria nei percorsi di Istruzione: </a:t>
            </a:r>
            <a:endParaRPr lang="it-IT" b="1" dirty="0" smtClean="0"/>
          </a:p>
          <a:p>
            <a:r>
              <a:rPr lang="it-IT" b="1" dirty="0" smtClean="0"/>
              <a:t>Liceo </a:t>
            </a:r>
          </a:p>
          <a:p>
            <a:r>
              <a:rPr lang="it-IT" b="1" dirty="0" smtClean="0"/>
              <a:t>Istituto tecnico</a:t>
            </a:r>
          </a:p>
          <a:p>
            <a:r>
              <a:rPr lang="it-IT" b="1" dirty="0" smtClean="0"/>
              <a:t> Istituto </a:t>
            </a:r>
            <a:r>
              <a:rPr lang="it-IT" b="1" dirty="0"/>
              <a:t>Professionale </a:t>
            </a:r>
            <a:endParaRPr lang="it-IT" b="1" dirty="0" smtClean="0"/>
          </a:p>
          <a:p>
            <a:r>
              <a:rPr lang="it-IT" b="1" dirty="0" smtClean="0"/>
              <a:t>Istruzione </a:t>
            </a:r>
            <a:r>
              <a:rPr lang="it-IT" b="1" dirty="0"/>
              <a:t>e Formazione </a:t>
            </a:r>
            <a:r>
              <a:rPr lang="it-IT" b="1" dirty="0" smtClean="0"/>
              <a:t>professionale</a:t>
            </a:r>
            <a:endParaRPr lang="it-IT" b="1" dirty="0"/>
          </a:p>
          <a:p>
            <a:pPr marL="0" indent="0">
              <a:buNone/>
            </a:pPr>
            <a:r>
              <a:rPr lang="it-IT" b="1" dirty="0"/>
              <a:t>Diverso è il diritto/dovere all'istruzione e alla formazione dei giovani che hanno assolto all’obbligo scolastico, di frequentare attività formative fino all’età di 18 anni. </a:t>
            </a:r>
            <a:endParaRPr lang="it-IT" b="1" dirty="0" smtClean="0"/>
          </a:p>
          <a:p>
            <a:pPr marL="0" indent="0">
              <a:buNone/>
            </a:pPr>
            <a:r>
              <a:rPr lang="it-IT" b="1" dirty="0" smtClean="0"/>
              <a:t>Di </a:t>
            </a:r>
            <a:r>
              <a:rPr lang="it-IT" b="1" dirty="0"/>
              <a:t>conseguenza al termine dei due anni di istruzione obbligatoria si presentano le seguenti possibilità: </a:t>
            </a:r>
            <a:endParaRPr lang="it-IT" b="1" dirty="0" smtClean="0"/>
          </a:p>
          <a:p>
            <a:pPr marL="0" indent="0">
              <a:buNone/>
            </a:pPr>
            <a:r>
              <a:rPr lang="it-IT" b="1" dirty="0" smtClean="0"/>
              <a:t>-</a:t>
            </a:r>
            <a:r>
              <a:rPr lang="it-IT" b="1" dirty="0"/>
              <a:t>proseguire nella scuola superiore (istruzione liceale, tecnica, professionale) fino al conseguimento del diploma (5°anno); </a:t>
            </a:r>
            <a:endParaRPr lang="it-IT" b="1" dirty="0" smtClean="0"/>
          </a:p>
          <a:p>
            <a:pPr marL="0" indent="0">
              <a:buNone/>
            </a:pPr>
            <a:r>
              <a:rPr lang="it-IT" b="1" dirty="0" smtClean="0"/>
              <a:t>-</a:t>
            </a:r>
            <a:r>
              <a:rPr lang="it-IT" b="1" dirty="0"/>
              <a:t>proseguire nell'istruzione e formazione professionale fino alla qualifica (3° anno) o al diploma tecnico professionale (4°anno) o inserirsi nel sistema statale; </a:t>
            </a:r>
            <a:endParaRPr lang="it-IT" b="1" dirty="0" smtClean="0"/>
          </a:p>
          <a:p>
            <a:pPr marL="0" indent="0">
              <a:buNone/>
            </a:pPr>
            <a:r>
              <a:rPr lang="it-IT" b="1" dirty="0" smtClean="0"/>
              <a:t>-</a:t>
            </a:r>
            <a:r>
              <a:rPr lang="it-IT" b="1" dirty="0"/>
              <a:t>inserirsi nel mondo del lavoro con un contratto di apprendistato solo dopo il compimento del 16° anno d'età. </a:t>
            </a:r>
            <a:endParaRPr lang="it-IT" b="1" dirty="0" smtClean="0"/>
          </a:p>
          <a:p>
            <a:pPr marL="0" indent="0">
              <a:buNone/>
            </a:pPr>
            <a:r>
              <a:rPr lang="it-IT" b="1" dirty="0" smtClean="0"/>
              <a:t>Tutti </a:t>
            </a:r>
            <a:r>
              <a:rPr lang="it-IT" b="1" dirty="0"/>
              <a:t>i ragazzi sono tenuti ad assolvere l'obbligo scolastico d'istruzione e il diritto/dovere di istruzione e formazione fino ai 18 anni. Per l'assolvimento dell'obbligo scolastico, occorre la frequenza di almeno il 75% delle ore di lezione. Non basta la sola iscrizione e nemmeno aver compiuto i 16 anni di età per interrompere gli studi e cercare un lavoro</a:t>
            </a:r>
          </a:p>
        </p:txBody>
      </p:sp>
    </p:spTree>
    <p:extLst>
      <p:ext uri="{BB962C8B-B14F-4D97-AF65-F5344CB8AC3E}">
        <p14:creationId xmlns:p14="http://schemas.microsoft.com/office/powerpoint/2010/main" val="18642454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Riforme e cambiamenti: la scuola superiore oggi</a:t>
            </a:r>
            <a:endParaRPr lang="it-IT" b="1" dirty="0"/>
          </a:p>
        </p:txBody>
      </p:sp>
      <p:sp>
        <p:nvSpPr>
          <p:cNvPr id="3" name="Segnaposto contenuto 2"/>
          <p:cNvSpPr>
            <a:spLocks noGrp="1"/>
          </p:cNvSpPr>
          <p:nvPr>
            <p:ph idx="1"/>
          </p:nvPr>
        </p:nvSpPr>
        <p:spPr>
          <a:xfrm>
            <a:off x="2589212" y="2095500"/>
            <a:ext cx="8915400" cy="4438650"/>
          </a:xfrm>
        </p:spPr>
        <p:txBody>
          <a:bodyPr>
            <a:normAutofit fontScale="85000" lnSpcReduction="20000"/>
          </a:bodyPr>
          <a:lstStyle/>
          <a:p>
            <a:pPr marL="0" indent="0">
              <a:buNone/>
            </a:pPr>
            <a:r>
              <a:rPr lang="it-IT" b="1" dirty="0"/>
              <a:t>Dall’anno scolastico 2010/2011 è entrata in vigore la riforma complessiva del secondo ciclo di istruzione (cosiddetta “Riforma Gelmini”). Ulteriori cambiamenti sono stati introdotti a partire dall'anno scolastico 2015/2016, con “La Buona Scuola</a:t>
            </a:r>
            <a:r>
              <a:rPr lang="it-IT" b="1" dirty="0" smtClean="0"/>
              <a:t>”.</a:t>
            </a:r>
          </a:p>
          <a:p>
            <a:pPr marL="0" indent="0">
              <a:buNone/>
            </a:pPr>
            <a:r>
              <a:rPr lang="it-IT" b="1" dirty="0"/>
              <a:t>Le novità più importanti sono: </a:t>
            </a:r>
            <a:endParaRPr lang="it-IT" b="1" dirty="0" smtClean="0"/>
          </a:p>
          <a:p>
            <a:pPr marL="0" indent="0">
              <a:buNone/>
            </a:pPr>
            <a:r>
              <a:rPr lang="it-IT" b="1" dirty="0" smtClean="0"/>
              <a:t>-</a:t>
            </a:r>
            <a:r>
              <a:rPr lang="it-IT" b="1" dirty="0">
                <a:solidFill>
                  <a:schemeClr val="accent1">
                    <a:lumMod val="75000"/>
                  </a:schemeClr>
                </a:solidFill>
              </a:rPr>
              <a:t>Durata di 5 anni per tutti i percorsi </a:t>
            </a:r>
            <a:endParaRPr lang="it-IT" b="1" dirty="0" smtClean="0">
              <a:solidFill>
                <a:schemeClr val="accent1">
                  <a:lumMod val="75000"/>
                </a:schemeClr>
              </a:solidFill>
            </a:endParaRPr>
          </a:p>
          <a:p>
            <a:pPr marL="0" indent="0">
              <a:buNone/>
            </a:pPr>
            <a:r>
              <a:rPr lang="it-IT" b="1" dirty="0" smtClean="0">
                <a:solidFill>
                  <a:schemeClr val="accent1">
                    <a:lumMod val="75000"/>
                  </a:schemeClr>
                </a:solidFill>
              </a:rPr>
              <a:t>-</a:t>
            </a:r>
            <a:r>
              <a:rPr lang="it-IT" b="1" dirty="0">
                <a:solidFill>
                  <a:schemeClr val="accent1">
                    <a:lumMod val="75000"/>
                  </a:schemeClr>
                </a:solidFill>
              </a:rPr>
              <a:t>Insegnamento della lingua inglese in tutti i percorsi per tutti e cinque gli anni</a:t>
            </a:r>
            <a:r>
              <a:rPr lang="it-IT" b="1" dirty="0" smtClean="0">
                <a:solidFill>
                  <a:schemeClr val="accent1">
                    <a:lumMod val="75000"/>
                  </a:schemeClr>
                </a:solidFill>
              </a:rPr>
              <a:t>.</a:t>
            </a:r>
          </a:p>
          <a:p>
            <a:pPr marL="0" indent="0">
              <a:buNone/>
            </a:pPr>
            <a:r>
              <a:rPr lang="it-IT" b="1" dirty="0" smtClean="0">
                <a:solidFill>
                  <a:schemeClr val="accent1">
                    <a:lumMod val="75000"/>
                  </a:schemeClr>
                </a:solidFill>
              </a:rPr>
              <a:t> </a:t>
            </a:r>
            <a:r>
              <a:rPr lang="it-IT" b="1" dirty="0">
                <a:solidFill>
                  <a:schemeClr val="accent1">
                    <a:lumMod val="75000"/>
                  </a:schemeClr>
                </a:solidFill>
              </a:rPr>
              <a:t>-Insegnamento in lingua straniera di una disciplina scelta dall’istituzione scolastica nel quinto anno di licei e istituti tecnici (CLIL</a:t>
            </a:r>
            <a:r>
              <a:rPr lang="it-IT" b="1" dirty="0" smtClean="0">
                <a:solidFill>
                  <a:schemeClr val="accent1">
                    <a:lumMod val="75000"/>
                  </a:schemeClr>
                </a:solidFill>
              </a:rPr>
              <a:t>).</a:t>
            </a:r>
          </a:p>
          <a:p>
            <a:pPr marL="0" indent="0">
              <a:buNone/>
            </a:pPr>
            <a:r>
              <a:rPr lang="it-IT" b="1" dirty="0" smtClean="0">
                <a:solidFill>
                  <a:schemeClr val="accent1">
                    <a:lumMod val="75000"/>
                  </a:schemeClr>
                </a:solidFill>
              </a:rPr>
              <a:t> </a:t>
            </a:r>
            <a:r>
              <a:rPr lang="it-IT" b="1" dirty="0">
                <a:solidFill>
                  <a:schemeClr val="accent1">
                    <a:lumMod val="75000"/>
                  </a:schemeClr>
                </a:solidFill>
              </a:rPr>
              <a:t>-Potenziamento delle ore di matematica, fisica e scienze in generale in tutti i percorsi. </a:t>
            </a:r>
            <a:endParaRPr lang="it-IT" b="1" dirty="0" smtClean="0">
              <a:solidFill>
                <a:schemeClr val="accent1">
                  <a:lumMod val="75000"/>
                </a:schemeClr>
              </a:solidFill>
            </a:endParaRPr>
          </a:p>
          <a:p>
            <a:pPr marL="0" indent="0">
              <a:buNone/>
            </a:pPr>
            <a:r>
              <a:rPr lang="it-IT" b="1" dirty="0" smtClean="0">
                <a:solidFill>
                  <a:schemeClr val="accent1">
                    <a:lumMod val="75000"/>
                  </a:schemeClr>
                </a:solidFill>
              </a:rPr>
              <a:t>-</a:t>
            </a:r>
            <a:r>
              <a:rPr lang="it-IT" b="1" dirty="0">
                <a:solidFill>
                  <a:schemeClr val="accent1">
                    <a:lumMod val="75000"/>
                  </a:schemeClr>
                </a:solidFill>
              </a:rPr>
              <a:t>Riduzione del numero delle ore di lezione in tutti gli indirizzi, con un orario settimanale in genere di 30-32 ore (35 solo per l’istruzione artistica), calcolato su ore di 60 minuti e non più di 50 minuti. </a:t>
            </a:r>
            <a:endParaRPr lang="it-IT" b="1" dirty="0" smtClean="0">
              <a:solidFill>
                <a:schemeClr val="accent1">
                  <a:lumMod val="75000"/>
                </a:schemeClr>
              </a:solidFill>
            </a:endParaRPr>
          </a:p>
          <a:p>
            <a:pPr marL="0" indent="0">
              <a:buNone/>
            </a:pPr>
            <a:r>
              <a:rPr lang="it-IT" b="1" dirty="0" smtClean="0">
                <a:solidFill>
                  <a:schemeClr val="accent1">
                    <a:lumMod val="75000"/>
                  </a:schemeClr>
                </a:solidFill>
              </a:rPr>
              <a:t>-</a:t>
            </a:r>
            <a:r>
              <a:rPr lang="it-IT" b="1" dirty="0">
                <a:solidFill>
                  <a:schemeClr val="accent1">
                    <a:lumMod val="75000"/>
                  </a:schemeClr>
                </a:solidFill>
              </a:rPr>
              <a:t>Definizione del "profilo culturale, educativo e professionale" per ciascuna tipologia di percorso in cui vengono definiti i risultati di apprendimento al termine dei cinque anni. </a:t>
            </a:r>
            <a:endParaRPr lang="it-IT" b="1" dirty="0" smtClean="0">
              <a:solidFill>
                <a:schemeClr val="accent1">
                  <a:lumMod val="75000"/>
                </a:schemeClr>
              </a:solidFill>
            </a:endParaRPr>
          </a:p>
          <a:p>
            <a:pPr marL="0" indent="0">
              <a:buNone/>
            </a:pPr>
            <a:r>
              <a:rPr lang="it-IT" b="1" dirty="0" smtClean="0">
                <a:solidFill>
                  <a:schemeClr val="accent1">
                    <a:lumMod val="75000"/>
                  </a:schemeClr>
                </a:solidFill>
              </a:rPr>
              <a:t>-</a:t>
            </a:r>
            <a:r>
              <a:rPr lang="it-IT" b="1" dirty="0">
                <a:solidFill>
                  <a:schemeClr val="accent1">
                    <a:lumMod val="75000"/>
                  </a:schemeClr>
                </a:solidFill>
              </a:rPr>
              <a:t>Maggiore autonomia agli istituti scolastici </a:t>
            </a:r>
            <a:endParaRPr lang="it-IT" b="1" dirty="0" smtClean="0">
              <a:solidFill>
                <a:schemeClr val="accent1">
                  <a:lumMod val="75000"/>
                </a:schemeClr>
              </a:solidFill>
            </a:endParaRPr>
          </a:p>
          <a:p>
            <a:pPr marL="0" indent="0">
              <a:buNone/>
            </a:pPr>
            <a:r>
              <a:rPr lang="it-IT" b="1" dirty="0" smtClean="0">
                <a:solidFill>
                  <a:schemeClr val="accent1">
                    <a:lumMod val="75000"/>
                  </a:schemeClr>
                </a:solidFill>
              </a:rPr>
              <a:t>-</a:t>
            </a:r>
            <a:r>
              <a:rPr lang="it-IT" b="1" dirty="0">
                <a:solidFill>
                  <a:schemeClr val="accent1">
                    <a:lumMod val="75000"/>
                  </a:schemeClr>
                </a:solidFill>
              </a:rPr>
              <a:t>Modifica della maggior parte delle denominazioni dei percorsi -Riorganizzazione complessiva dei percorsi e degli indirizzi di studio.</a:t>
            </a:r>
          </a:p>
        </p:txBody>
      </p:sp>
    </p:spTree>
    <p:extLst>
      <p:ext uri="{BB962C8B-B14F-4D97-AF65-F5344CB8AC3E}">
        <p14:creationId xmlns:p14="http://schemas.microsoft.com/office/powerpoint/2010/main" val="171629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Per cominciare: qualche consiglio pratico</a:t>
            </a:r>
            <a:endParaRPr lang="it-IT" b="1" dirty="0"/>
          </a:p>
        </p:txBody>
      </p:sp>
      <p:sp>
        <p:nvSpPr>
          <p:cNvPr id="3" name="Segnaposto contenuto 2"/>
          <p:cNvSpPr>
            <a:spLocks noGrp="1"/>
          </p:cNvSpPr>
          <p:nvPr>
            <p:ph idx="1"/>
          </p:nvPr>
        </p:nvSpPr>
        <p:spPr/>
        <p:txBody>
          <a:bodyPr>
            <a:normAutofit fontScale="92500"/>
          </a:bodyPr>
          <a:lstStyle/>
          <a:p>
            <a:r>
              <a:rPr lang="it-IT" b="1" dirty="0"/>
              <a:t>Da dove cominciare? Per prima cosa bisogna </a:t>
            </a:r>
            <a:r>
              <a:rPr lang="it-IT" b="1" dirty="0" smtClean="0"/>
              <a:t>stabilire l'ambito </a:t>
            </a:r>
            <a:r>
              <a:rPr lang="it-IT" b="1" dirty="0"/>
              <a:t>principale di interesse: umanistico o scientifico? </a:t>
            </a:r>
            <a:endParaRPr lang="it-IT" b="1" dirty="0" smtClean="0"/>
          </a:p>
          <a:p>
            <a:r>
              <a:rPr lang="it-IT" b="1" dirty="0" smtClean="0"/>
              <a:t>In </a:t>
            </a:r>
            <a:r>
              <a:rPr lang="it-IT" b="1" dirty="0"/>
              <a:t>seguito si prova ad individuare il tipo di scuola di interesse: -Liceo -Istituto tecnico -Istituto Professionale -Istruzione e Formazione professionale In questa fase potranno essere utili il portale </a:t>
            </a:r>
            <a:r>
              <a:rPr lang="it-IT" b="1" dirty="0" err="1"/>
              <a:t>Miur</a:t>
            </a:r>
            <a:r>
              <a:rPr lang="it-IT" b="1" dirty="0"/>
              <a:t> sull’Orientamento per conoscere in generale licei, istituti tecnici e istituti professionali, e altri siti dedicati a Istruzione e Formazione </a:t>
            </a:r>
            <a:r>
              <a:rPr lang="it-IT" b="1" dirty="0" smtClean="0"/>
              <a:t>professionale</a:t>
            </a:r>
          </a:p>
          <a:p>
            <a:r>
              <a:rPr lang="it-IT" b="1" dirty="0" smtClean="0"/>
              <a:t>Questo </a:t>
            </a:r>
            <a:r>
              <a:rPr lang="it-IT" b="1" dirty="0"/>
              <a:t>ci permetterà di accedere al prossimo </a:t>
            </a:r>
            <a:r>
              <a:rPr lang="it-IT" b="1" dirty="0" err="1"/>
              <a:t>step</a:t>
            </a:r>
            <a:r>
              <a:rPr lang="it-IT" b="1" dirty="0"/>
              <a:t>: quale liceo o istituto o corso in particolare? Nel frattempo cominciate già a recarvi a tutti gli open </a:t>
            </a:r>
            <a:r>
              <a:rPr lang="it-IT" b="1" dirty="0" err="1"/>
              <a:t>day</a:t>
            </a:r>
            <a:r>
              <a:rPr lang="it-IT" b="1" dirty="0"/>
              <a:t> che le scuole sul nostro territorio stanno organizzando, tenendovi aggiornati sul nostro sito. A questo punto si entrerà nel dettaglio dei vari corsi o indirizzi di studio che vengono offerti dal tipo di scuola prescelta. Solo adesso si può pensare all'istituto in particolare dove effettuare </a:t>
            </a:r>
            <a:r>
              <a:rPr lang="it-IT" b="1" dirty="0" smtClean="0"/>
              <a:t>l'iscrizione.</a:t>
            </a:r>
            <a:endParaRPr lang="it-IT" b="1" dirty="0"/>
          </a:p>
        </p:txBody>
      </p:sp>
    </p:spTree>
    <p:extLst>
      <p:ext uri="{BB962C8B-B14F-4D97-AF65-F5344CB8AC3E}">
        <p14:creationId xmlns:p14="http://schemas.microsoft.com/office/powerpoint/2010/main" val="13831902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solidFill>
                  <a:schemeClr val="bg2">
                    <a:lumMod val="25000"/>
                  </a:schemeClr>
                </a:solidFill>
                <a:effectLst>
                  <a:outerShdw blurRad="38100" dist="38100" dir="2700000" algn="tl">
                    <a:srgbClr val="000000">
                      <a:alpha val="43137"/>
                    </a:srgbClr>
                  </a:outerShdw>
                </a:effectLst>
              </a:rPr>
              <a:t>I LICEI (6 percorsi, 8 indirizzi)</a:t>
            </a:r>
            <a:endParaRPr lang="it-IT" b="1" dirty="0">
              <a:solidFill>
                <a:schemeClr val="bg2">
                  <a:lumMod val="25000"/>
                </a:schemeClr>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589212" y="1680753"/>
            <a:ext cx="8915400" cy="4789715"/>
          </a:xfrm>
        </p:spPr>
        <p:txBody>
          <a:bodyPr>
            <a:normAutofit/>
          </a:bodyPr>
          <a:lstStyle/>
          <a:p>
            <a:r>
              <a:rPr lang="it-IT" b="1" dirty="0"/>
              <a:t>I licei offrono un’ampia formazione culturale e un buon metodo di studio, cosa che rende questa tipologia di scuola particolarmente adatta a chi ha intenzione di proseguire gli studi all’università</a:t>
            </a:r>
            <a:r>
              <a:rPr lang="it-IT" b="1" dirty="0" smtClean="0"/>
              <a:t>.</a:t>
            </a:r>
          </a:p>
          <a:p>
            <a:r>
              <a:rPr lang="it-IT" b="1" dirty="0"/>
              <a:t>Il percorso di studi completo è di cinque anni. Due bienni e un quinto anno</a:t>
            </a:r>
            <a:r>
              <a:rPr lang="it-IT" b="1" dirty="0" smtClean="0"/>
              <a:t>.</a:t>
            </a:r>
          </a:p>
          <a:p>
            <a:r>
              <a:rPr lang="it-IT" b="1" dirty="0" smtClean="0"/>
              <a:t>Il </a:t>
            </a:r>
            <a:r>
              <a:rPr lang="it-IT" b="1" dirty="0"/>
              <a:t>regolamento di revisione dei licei ha ridotto il numero di percorsi e di opzioni e ha rivisto anche il totale annuale di ore di lezione obbligatorie che, per l’appunto, sono 891 ore annue nel primo biennio (1.122 per i tre indirizzi del liceo artistico) e 990 ore nel secondo biennio e quinto anno (1.155 per i tre indirizzi del liceo artistico; 1.023 ore per il liceo classico</a:t>
            </a:r>
            <a:r>
              <a:rPr lang="it-IT" b="1" dirty="0" smtClean="0"/>
              <a:t>)</a:t>
            </a:r>
          </a:p>
          <a:p>
            <a:r>
              <a:rPr lang="it-IT" b="1" dirty="0"/>
              <a:t>Elementi Innovativi: rafforzamento dell’insegnamento della lingua straniera in tutti i licei</a:t>
            </a:r>
            <a:r>
              <a:rPr lang="it-IT" b="1" dirty="0" smtClean="0"/>
              <a:t>.</a:t>
            </a:r>
          </a:p>
          <a:p>
            <a:pPr marL="0" indent="0">
              <a:buNone/>
            </a:pPr>
            <a:r>
              <a:rPr lang="it-IT" dirty="0">
                <a:hlinkClick r:id="rId2"/>
              </a:rPr>
              <a:t>http://www.orientamentoistruzione.it/_</a:t>
            </a:r>
            <a:r>
              <a:rPr lang="it-IT" dirty="0" smtClean="0">
                <a:hlinkClick r:id="rId2"/>
              </a:rPr>
              <a:t>allegati/licei_1_2020.pdf</a:t>
            </a:r>
            <a:endParaRPr lang="it-IT" dirty="0" smtClean="0"/>
          </a:p>
          <a:p>
            <a:pPr marL="0" indent="0">
              <a:buNone/>
            </a:pPr>
            <a:endParaRPr lang="it-IT" dirty="0"/>
          </a:p>
          <a:p>
            <a:endParaRPr lang="it-IT" dirty="0"/>
          </a:p>
        </p:txBody>
      </p:sp>
    </p:spTree>
    <p:extLst>
      <p:ext uri="{BB962C8B-B14F-4D97-AF65-F5344CB8AC3E}">
        <p14:creationId xmlns:p14="http://schemas.microsoft.com/office/powerpoint/2010/main" val="29737309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821525" y="452660"/>
            <a:ext cx="8911687" cy="1280890"/>
          </a:xfrm>
        </p:spPr>
        <p:txBody>
          <a:bodyPr/>
          <a:lstStyle/>
          <a:p>
            <a:r>
              <a:rPr lang="it-IT" b="1" dirty="0" smtClean="0">
                <a:solidFill>
                  <a:srgbClr val="0070C0"/>
                </a:solidFill>
                <a:effectLst>
                  <a:outerShdw blurRad="38100" dist="38100" dir="2700000" algn="tl">
                    <a:srgbClr val="000000">
                      <a:alpha val="43137"/>
                    </a:srgbClr>
                  </a:outerShdw>
                </a:effectLst>
              </a:rPr>
              <a:t>ISTITUTI TECNICI (2 settori, 11percorsi formativi )</a:t>
            </a:r>
            <a:endParaRPr lang="it-IT" b="1" dirty="0">
              <a:solidFill>
                <a:srgbClr val="0070C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2589212" y="1819275"/>
            <a:ext cx="8915400" cy="4091947"/>
          </a:xfrm>
        </p:spPr>
        <p:txBody>
          <a:bodyPr>
            <a:noAutofit/>
          </a:bodyPr>
          <a:lstStyle/>
          <a:p>
            <a:r>
              <a:rPr lang="it-IT" sz="2000" b="1" dirty="0"/>
              <a:t>Gli istituti tecnici ti forniscono una solida base culturale e una mirata specializzazione tecno-scientifica che ti consente di intervenire nei processi produttivi e di sviluppare capacità creative e progettuali per un rapido inserimento nel mondo del lavoro e delle professioni, ma anche per il proseguimento degli studi. Gli istituti tecnici sono il percorso giusto per chi vuole mettersi alla prova con le tecnologie e le scienze e sperimentare continuamente le innovazioni. </a:t>
            </a:r>
            <a:endParaRPr lang="it-IT" sz="2000" b="1" dirty="0" smtClean="0"/>
          </a:p>
          <a:p>
            <a:r>
              <a:rPr lang="it-IT" sz="2000" b="1" dirty="0"/>
              <a:t>Gli istituti tecnici consentono ai giovani di sviluppare i loro talenti per riconoscere e comprendere le innovazioni tecno-scientifiche ed essere in grado di applicarle nel mondo del lavoro e delle professioni. Un approccio didattico incentrato sui laboratori e attività in azienda permettono di sviluppare competenze direttamente spendibili nel mondo del lavoro e delle professioni aumentando così le proprie prospettive di </a:t>
            </a:r>
            <a:r>
              <a:rPr lang="it-IT" sz="2000" b="1" dirty="0" err="1"/>
              <a:t>occupabilità</a:t>
            </a:r>
            <a:r>
              <a:rPr lang="it-IT" sz="2000" dirty="0" smtClean="0"/>
              <a:t>.</a:t>
            </a:r>
          </a:p>
          <a:p>
            <a:pPr marL="0" indent="0">
              <a:buNone/>
            </a:pPr>
            <a:endParaRPr lang="it-IT" sz="2000" dirty="0"/>
          </a:p>
        </p:txBody>
      </p:sp>
    </p:spTree>
    <p:extLst>
      <p:ext uri="{BB962C8B-B14F-4D97-AF65-F5344CB8AC3E}">
        <p14:creationId xmlns:p14="http://schemas.microsoft.com/office/powerpoint/2010/main" val="593317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pct20">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Rettangolo 1"/>
          <p:cNvSpPr/>
          <p:nvPr/>
        </p:nvSpPr>
        <p:spPr>
          <a:xfrm>
            <a:off x="1819275" y="888275"/>
            <a:ext cx="9896475" cy="5632311"/>
          </a:xfrm>
          <a:prstGeom prst="rect">
            <a:avLst/>
          </a:prstGeom>
        </p:spPr>
        <p:txBody>
          <a:bodyPr wrap="square">
            <a:spAutoFit/>
          </a:bodyPr>
          <a:lstStyle/>
          <a:p>
            <a:r>
              <a:rPr lang="it-IT" sz="2400" b="1" dirty="0"/>
              <a:t>Una strada per ogni passione </a:t>
            </a:r>
            <a:endParaRPr lang="it-IT" sz="2400" b="1" dirty="0" smtClean="0"/>
          </a:p>
          <a:p>
            <a:endParaRPr lang="it-IT" sz="2400" b="1" dirty="0" smtClean="0"/>
          </a:p>
          <a:p>
            <a:pPr marL="285750" indent="-285750">
              <a:buFontTx/>
              <a:buChar char="-"/>
            </a:pPr>
            <a:r>
              <a:rPr lang="it-IT" sz="2000" b="1" dirty="0" smtClean="0"/>
              <a:t>2 settori: </a:t>
            </a:r>
            <a:r>
              <a:rPr lang="it-IT" sz="2000" b="1" dirty="0"/>
              <a:t>economico e tecnologico </a:t>
            </a:r>
            <a:r>
              <a:rPr lang="it-IT" sz="2000" b="1" dirty="0" smtClean="0"/>
              <a:t> </a:t>
            </a:r>
          </a:p>
          <a:p>
            <a:pPr marL="285750" indent="-285750">
              <a:buFontTx/>
              <a:buChar char="-"/>
            </a:pPr>
            <a:r>
              <a:rPr lang="it-IT" sz="2000" b="1" dirty="0" smtClean="0"/>
              <a:t>11 </a:t>
            </a:r>
            <a:r>
              <a:rPr lang="it-IT" sz="2000" b="1" dirty="0"/>
              <a:t>indirizzi di studio organizzati in un biennio comune nel settore – finalizzato al raggiungimento degli obiettivi fondamentali dell’obbligo di istruzione – e in un secondo biennio e un 5° anno </a:t>
            </a:r>
            <a:r>
              <a:rPr lang="it-IT" sz="2000" b="1" dirty="0" smtClean="0"/>
              <a:t>per consolidare, </a:t>
            </a:r>
            <a:r>
              <a:rPr lang="it-IT" sz="2000" b="1" dirty="0"/>
              <a:t>approfondire, specializzare l e competenze, conoscenze e abilità collegate all’indirizzo di studio. </a:t>
            </a:r>
            <a:endParaRPr lang="it-IT" sz="2000" b="1" dirty="0" smtClean="0"/>
          </a:p>
          <a:p>
            <a:pPr marL="285750" indent="-285750">
              <a:buFontTx/>
              <a:buChar char="-"/>
            </a:pPr>
            <a:endParaRPr lang="it-IT" sz="2000" b="1" dirty="0"/>
          </a:p>
          <a:p>
            <a:pPr marL="285750" indent="-285750">
              <a:buFontTx/>
              <a:buChar char="-"/>
            </a:pPr>
            <a:r>
              <a:rPr lang="it-IT" sz="2000" b="1" dirty="0" smtClean="0"/>
              <a:t>Nel </a:t>
            </a:r>
            <a:r>
              <a:rPr lang="it-IT" sz="2000" b="1" dirty="0"/>
              <a:t>secondo biennio gli studenti potranno scegliere, all’interno dell’indirizzo, le articolazioni e le opzioni che caratterizzano le specificità dei diversi settori per un più efficace raccordo con il mondo del lavoro. Il giusto mix tra competenze, abilità e conoscenze ti preparano a una facile transizione al mondo del lavoro</a:t>
            </a:r>
            <a:r>
              <a:rPr lang="it-IT" sz="2000" b="1" dirty="0" smtClean="0"/>
              <a:t>.</a:t>
            </a:r>
          </a:p>
          <a:p>
            <a:endParaRPr lang="it-IT" dirty="0"/>
          </a:p>
          <a:p>
            <a:endParaRPr lang="it-IT" dirty="0" smtClean="0"/>
          </a:p>
          <a:p>
            <a:r>
              <a:rPr lang="it-IT" dirty="0">
                <a:hlinkClick r:id="rId2"/>
              </a:rPr>
              <a:t>http://www.orientamentoistruzione.it/_</a:t>
            </a:r>
            <a:r>
              <a:rPr lang="it-IT" dirty="0" smtClean="0">
                <a:hlinkClick r:id="rId2"/>
              </a:rPr>
              <a:t>allegati/Istituti-tecnici_1_2020.pdf</a:t>
            </a:r>
            <a:endParaRPr lang="it-IT" dirty="0" smtClean="0"/>
          </a:p>
          <a:p>
            <a:endParaRPr lang="it-IT" dirty="0"/>
          </a:p>
        </p:txBody>
      </p:sp>
    </p:spTree>
    <p:extLst>
      <p:ext uri="{BB962C8B-B14F-4D97-AF65-F5344CB8AC3E}">
        <p14:creationId xmlns:p14="http://schemas.microsoft.com/office/powerpoint/2010/main" val="39379632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pct20">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Istituti Professionali (11 percorsi formativi)</a:t>
            </a:r>
            <a:endParaRPr lang="it-IT" b="1" dirty="0"/>
          </a:p>
        </p:txBody>
      </p:sp>
      <p:sp>
        <p:nvSpPr>
          <p:cNvPr id="3" name="Segnaposto contenuto 2"/>
          <p:cNvSpPr>
            <a:spLocks noGrp="1"/>
          </p:cNvSpPr>
          <p:nvPr>
            <p:ph idx="1"/>
          </p:nvPr>
        </p:nvSpPr>
        <p:spPr>
          <a:xfrm>
            <a:off x="2589212" y="1905000"/>
            <a:ext cx="8915400" cy="4006222"/>
          </a:xfrm>
        </p:spPr>
        <p:txBody>
          <a:bodyPr>
            <a:normAutofit fontScale="92500" lnSpcReduction="20000"/>
          </a:bodyPr>
          <a:lstStyle/>
          <a:p>
            <a:r>
              <a:rPr lang="it-IT" sz="2200" b="1" dirty="0"/>
              <a:t>Gli istituti professionali ti preparano ad arti, mestieri e professioni strategici per l’economia del paese. Gli undici indirizzi di studio sono orientati ai settori produttivi più importanti del Made in </a:t>
            </a:r>
            <a:r>
              <a:rPr lang="it-IT" sz="2200" b="1" dirty="0" err="1"/>
              <a:t>Italy</a:t>
            </a:r>
            <a:r>
              <a:rPr lang="it-IT" sz="2200" b="1" dirty="0"/>
              <a:t>. I percorsi ed i profili di uscita sono pensati per una diretta riconoscibilità e spendibilità nel mercato del lavoro anche nel medio e lungo termine</a:t>
            </a:r>
            <a:r>
              <a:rPr lang="it-IT" sz="2200" b="1" dirty="0" smtClean="0"/>
              <a:t>.</a:t>
            </a:r>
          </a:p>
          <a:p>
            <a:pPr marL="0" indent="0">
              <a:buNone/>
            </a:pPr>
            <a:endParaRPr lang="it-IT" sz="2200" b="1" dirty="0" smtClean="0"/>
          </a:p>
          <a:p>
            <a:r>
              <a:rPr lang="it-IT" sz="2200" b="1" dirty="0"/>
              <a:t>Scegliere un istituto professionale significa orientare la tua formazione a modelli didattici nuovi che ti inseriscono in un laboratorio permanente di ricerca e innovazione. I percorsi di studio potranno essere personalizzati dalle scuole e costruiti in base alle effettive esigenze del territorio. Questo consentirà un collegamento diretto l’indirizzo di studio che hai scelto e il mondo del lavoro offrendoti concrete prospettive di </a:t>
            </a:r>
            <a:r>
              <a:rPr lang="it-IT" sz="2200" b="1" dirty="0" err="1"/>
              <a:t>occupabilità</a:t>
            </a:r>
            <a:r>
              <a:rPr lang="it-IT" dirty="0" smtClean="0"/>
              <a:t>.</a:t>
            </a:r>
          </a:p>
          <a:p>
            <a:pPr marL="0" indent="0">
              <a:buNone/>
            </a:pPr>
            <a:endParaRPr lang="it-IT" dirty="0"/>
          </a:p>
        </p:txBody>
      </p:sp>
    </p:spTree>
    <p:extLst>
      <p:ext uri="{BB962C8B-B14F-4D97-AF65-F5344CB8AC3E}">
        <p14:creationId xmlns:p14="http://schemas.microsoft.com/office/powerpoint/2010/main" val="1255796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Parliamo di orientamento…</a:t>
            </a:r>
            <a:endParaRPr lang="it-IT" b="1" dirty="0"/>
          </a:p>
        </p:txBody>
      </p:sp>
      <p:sp>
        <p:nvSpPr>
          <p:cNvPr id="3" name="Segnaposto contenuto 2"/>
          <p:cNvSpPr>
            <a:spLocks noGrp="1"/>
          </p:cNvSpPr>
          <p:nvPr>
            <p:ph idx="1"/>
          </p:nvPr>
        </p:nvSpPr>
        <p:spPr/>
        <p:txBody>
          <a:bodyPr anchor="ctr" anchorCtr="0">
            <a:normAutofit lnSpcReduction="10000"/>
          </a:bodyPr>
          <a:lstStyle/>
          <a:p>
            <a:pPr marL="0" indent="0" algn="just">
              <a:buNone/>
            </a:pPr>
            <a:r>
              <a:rPr lang="it-IT" sz="2000" b="1" dirty="0" smtClean="0">
                <a:solidFill>
                  <a:schemeClr val="tx1"/>
                </a:solidFill>
              </a:rPr>
              <a:t>Il </a:t>
            </a:r>
            <a:r>
              <a:rPr lang="it-IT" sz="2000" b="1" dirty="0">
                <a:solidFill>
                  <a:schemeClr val="tx1"/>
                </a:solidFill>
              </a:rPr>
              <a:t>verbo "</a:t>
            </a:r>
            <a:r>
              <a:rPr lang="it-IT" sz="2000" b="1" i="1" dirty="0">
                <a:solidFill>
                  <a:schemeClr val="tx1"/>
                </a:solidFill>
              </a:rPr>
              <a:t>orientare</a:t>
            </a:r>
            <a:r>
              <a:rPr lang="it-IT" sz="2000" b="1" dirty="0">
                <a:solidFill>
                  <a:schemeClr val="tx1"/>
                </a:solidFill>
              </a:rPr>
              <a:t>" deriva da "</a:t>
            </a:r>
            <a:r>
              <a:rPr lang="it-IT" sz="2000" b="1" i="1" dirty="0">
                <a:solidFill>
                  <a:schemeClr val="tx1"/>
                </a:solidFill>
              </a:rPr>
              <a:t>oriente</a:t>
            </a:r>
            <a:r>
              <a:rPr lang="it-IT" sz="2000" b="1" dirty="0">
                <a:solidFill>
                  <a:schemeClr val="tx1"/>
                </a:solidFill>
              </a:rPr>
              <a:t>", uno dei quattro punti cardinali che per l'uomo ha sempre avuto un grande significato in quanto corrispondente al punto in cui sorge il sole, fonte di luce e di chiarezza in opposizione al buio e quindi all'incertezza</a:t>
            </a:r>
            <a:r>
              <a:rPr lang="it-IT" sz="2000" b="1" dirty="0" smtClean="0">
                <a:solidFill>
                  <a:schemeClr val="tx1"/>
                </a:solidFill>
              </a:rPr>
              <a:t>.</a:t>
            </a:r>
          </a:p>
          <a:p>
            <a:pPr marL="0" indent="0" algn="just">
              <a:buNone/>
            </a:pPr>
            <a:r>
              <a:rPr lang="it-IT" sz="2000" b="1" dirty="0" smtClean="0">
                <a:solidFill>
                  <a:schemeClr val="tx1"/>
                </a:solidFill>
              </a:rPr>
              <a:t>Il </a:t>
            </a:r>
            <a:r>
              <a:rPr lang="it-IT" sz="2000" b="1" dirty="0">
                <a:solidFill>
                  <a:schemeClr val="tx1"/>
                </a:solidFill>
              </a:rPr>
              <a:t>termine "orientamento" esprime la capacità di individuare la propria posizione o direzione rispetto a determinati punti di riferimento. In senso più generale, esprime la consapevolezza che una persona deve possedere rispetto alla reale situazione in cui si trova, in riferimento non solo alla dimensione spaziale o geografica, ma anche alla dimensione temporale (nel significato di prospettive future e di esperienze passate) e, soprattutto, alla dimensione personale (conoscenza di sé, dei propri bisogni, aspettative, risorse, etc.).</a:t>
            </a:r>
          </a:p>
        </p:txBody>
      </p:sp>
    </p:spTree>
    <p:extLst>
      <p:ext uri="{BB962C8B-B14F-4D97-AF65-F5344CB8AC3E}">
        <p14:creationId xmlns:p14="http://schemas.microsoft.com/office/powerpoint/2010/main" val="19037428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pct20">
          <a:fgClr>
            <a:schemeClr val="accent1">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Rettangolo 1"/>
          <p:cNvSpPr/>
          <p:nvPr/>
        </p:nvSpPr>
        <p:spPr>
          <a:xfrm>
            <a:off x="2246811" y="1443841"/>
            <a:ext cx="8856618" cy="5170646"/>
          </a:xfrm>
          <a:prstGeom prst="rect">
            <a:avLst/>
          </a:prstGeom>
        </p:spPr>
        <p:txBody>
          <a:bodyPr wrap="square">
            <a:spAutoFit/>
          </a:bodyPr>
          <a:lstStyle/>
          <a:p>
            <a:r>
              <a:rPr lang="it-IT" sz="2000" b="1" dirty="0" smtClean="0"/>
              <a:t>Undici </a:t>
            </a:r>
            <a:r>
              <a:rPr lang="it-IT" sz="2000" b="1" dirty="0"/>
              <a:t>i percorsi di Istruzione professionale, organizzati in un biennio unitario - per raggiungere gli obiettivi fondamentali dell’obbligo di istruzione e creare le basi di una formazione professionalizzante – e un triennio per consolidare, approfondire, specializzare le competenze, abilità e conoscenze collegate all’indirizzo da te scelto. </a:t>
            </a:r>
            <a:endParaRPr lang="it-IT" sz="2000" b="1" dirty="0" smtClean="0"/>
          </a:p>
          <a:p>
            <a:endParaRPr lang="it-IT" sz="2000" b="1" dirty="0" smtClean="0"/>
          </a:p>
          <a:p>
            <a:r>
              <a:rPr lang="it-IT" sz="2000" b="1" dirty="0" smtClean="0"/>
              <a:t>E </a:t>
            </a:r>
            <a:r>
              <a:rPr lang="it-IT" sz="2000" b="1" dirty="0"/>
              <a:t>ancora: percorsi di studio personalizzati, meno discipline e più laboratori, contesti operativi, analisi e soluzione di problemi legati alle aree economiche di studio, docenti tutor che lavorano con te per motivare, orientare e costruire il tuo percorso formativo. Il giusto mix tra competenze, abilità e conoscenze ti preparano a una facile transizione al mondo del lavoro</a:t>
            </a:r>
            <a:r>
              <a:rPr lang="it-IT" sz="2000" b="1" dirty="0" smtClean="0"/>
              <a:t>.</a:t>
            </a:r>
          </a:p>
          <a:p>
            <a:endParaRPr lang="it-IT" dirty="0"/>
          </a:p>
          <a:p>
            <a:endParaRPr lang="it-IT" dirty="0" smtClean="0"/>
          </a:p>
          <a:p>
            <a:r>
              <a:rPr lang="it-IT" dirty="0">
                <a:hlinkClick r:id="rId2"/>
              </a:rPr>
              <a:t>http://www.orientamentoistruzione.it/_</a:t>
            </a:r>
            <a:r>
              <a:rPr lang="it-IT" dirty="0" smtClean="0">
                <a:hlinkClick r:id="rId2"/>
              </a:rPr>
              <a:t>allegati/Istituti-professionali_2020.pdf</a:t>
            </a:r>
            <a:endParaRPr lang="it-IT" dirty="0" smtClean="0"/>
          </a:p>
          <a:p>
            <a:endParaRPr lang="it-IT" dirty="0"/>
          </a:p>
          <a:p>
            <a:endParaRPr lang="it-IT" dirty="0"/>
          </a:p>
        </p:txBody>
      </p:sp>
    </p:spTree>
    <p:extLst>
      <p:ext uri="{BB962C8B-B14F-4D97-AF65-F5344CB8AC3E}">
        <p14:creationId xmlns:p14="http://schemas.microsoft.com/office/powerpoint/2010/main" val="41108297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ct20">
          <a:fgClr>
            <a:schemeClr val="accent4"/>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402425" y="671734"/>
            <a:ext cx="8911687" cy="1718497"/>
          </a:xfrm>
        </p:spPr>
        <p:txBody>
          <a:bodyPr>
            <a:normAutofit fontScale="90000"/>
          </a:bodyPr>
          <a:lstStyle/>
          <a:p>
            <a:r>
              <a:rPr lang="it-IT" b="1" dirty="0" smtClean="0"/>
              <a:t>E ora passiamo al </a:t>
            </a:r>
            <a:r>
              <a:rPr lang="it-IT" b="1" dirty="0"/>
              <a:t>nostro </a:t>
            </a:r>
            <a:r>
              <a:rPr lang="it-IT" b="1" dirty="0" smtClean="0"/>
              <a:t>territorio</a:t>
            </a:r>
            <a:r>
              <a:rPr lang="it-IT" dirty="0" smtClean="0"/>
              <a:t/>
            </a:r>
            <a:br>
              <a:rPr lang="it-IT" dirty="0" smtClean="0"/>
            </a:br>
            <a:r>
              <a:rPr lang="it-IT" dirty="0" smtClean="0"/>
              <a:t/>
            </a:r>
            <a:br>
              <a:rPr lang="it-IT" dirty="0" smtClean="0"/>
            </a:br>
            <a:r>
              <a:rPr lang="it-IT" sz="2700" b="1" dirty="0" smtClean="0">
                <a:solidFill>
                  <a:schemeClr val="accent1"/>
                </a:solidFill>
              </a:rPr>
              <a:t>A </a:t>
            </a:r>
            <a:r>
              <a:rPr lang="it-IT" sz="2700" b="1" dirty="0">
                <a:solidFill>
                  <a:schemeClr val="accent1"/>
                </a:solidFill>
              </a:rPr>
              <a:t>Foligno sono presenti 5 Istituti (licei, tecnici, professionali</a:t>
            </a:r>
            <a:r>
              <a:rPr lang="it-IT" sz="2700" b="1" dirty="0" smtClean="0">
                <a:solidFill>
                  <a:schemeClr val="accent1"/>
                </a:solidFill>
              </a:rPr>
              <a:t>) e un Centro di </a:t>
            </a:r>
            <a:r>
              <a:rPr lang="it-IT" sz="2700" b="1" dirty="0">
                <a:solidFill>
                  <a:schemeClr val="accent1"/>
                </a:solidFill>
              </a:rPr>
              <a:t>F</a:t>
            </a:r>
            <a:r>
              <a:rPr lang="it-IT" sz="2700" b="1" dirty="0" smtClean="0">
                <a:solidFill>
                  <a:schemeClr val="accent1"/>
                </a:solidFill>
              </a:rPr>
              <a:t>ormazione Professionale Regionale:</a:t>
            </a:r>
            <a:r>
              <a:rPr lang="it-IT" sz="2700" dirty="0" smtClean="0"/>
              <a:t/>
            </a:r>
            <a:br>
              <a:rPr lang="it-IT" sz="2700" dirty="0" smtClean="0"/>
            </a:br>
            <a:endParaRPr lang="it-IT" sz="2700" dirty="0"/>
          </a:p>
        </p:txBody>
      </p:sp>
      <p:sp>
        <p:nvSpPr>
          <p:cNvPr id="3" name="Segnaposto contenuto 2"/>
          <p:cNvSpPr>
            <a:spLocks noGrp="1"/>
          </p:cNvSpPr>
          <p:nvPr>
            <p:ph idx="1"/>
          </p:nvPr>
        </p:nvSpPr>
        <p:spPr>
          <a:xfrm>
            <a:off x="2589212" y="2934788"/>
            <a:ext cx="8915400" cy="2976433"/>
          </a:xfrm>
        </p:spPr>
        <p:txBody>
          <a:bodyPr/>
          <a:lstStyle/>
          <a:p>
            <a:pPr>
              <a:buFont typeface="Wingdings" panose="05000000000000000000" pitchFamily="2" charset="2"/>
              <a:buChar char="Ø"/>
            </a:pPr>
            <a:r>
              <a:rPr lang="it-IT" sz="2000" b="1" dirty="0" smtClean="0">
                <a:solidFill>
                  <a:srgbClr val="002060"/>
                </a:solidFill>
              </a:rPr>
              <a:t>Liceo «</a:t>
            </a:r>
            <a:r>
              <a:rPr lang="it-IT" sz="2000" b="1" dirty="0" err="1" smtClean="0">
                <a:solidFill>
                  <a:srgbClr val="002060"/>
                </a:solidFill>
              </a:rPr>
              <a:t>Frezzi</a:t>
            </a:r>
            <a:r>
              <a:rPr lang="it-IT" sz="2000" b="1" dirty="0" smtClean="0">
                <a:solidFill>
                  <a:srgbClr val="002060"/>
                </a:solidFill>
              </a:rPr>
              <a:t>-Beata Angela»</a:t>
            </a:r>
          </a:p>
          <a:p>
            <a:pPr>
              <a:buFont typeface="Wingdings" panose="05000000000000000000" pitchFamily="2" charset="2"/>
              <a:buChar char="Ø"/>
            </a:pPr>
            <a:r>
              <a:rPr lang="it-IT" sz="2000" b="1" dirty="0" smtClean="0">
                <a:solidFill>
                  <a:srgbClr val="002060"/>
                </a:solidFill>
              </a:rPr>
              <a:t>Liceo «G. Marconi»</a:t>
            </a:r>
          </a:p>
          <a:p>
            <a:pPr>
              <a:buFont typeface="Wingdings" panose="05000000000000000000" pitchFamily="2" charset="2"/>
              <a:buChar char="Ø"/>
            </a:pPr>
            <a:r>
              <a:rPr lang="it-IT" sz="2000" b="1" dirty="0" smtClean="0">
                <a:solidFill>
                  <a:srgbClr val="002060"/>
                </a:solidFill>
              </a:rPr>
              <a:t>Istituto Professionale «E. </a:t>
            </a:r>
            <a:r>
              <a:rPr lang="it-IT" sz="2000" b="1" dirty="0" err="1" smtClean="0">
                <a:solidFill>
                  <a:srgbClr val="002060"/>
                </a:solidFill>
              </a:rPr>
              <a:t>Orfini</a:t>
            </a:r>
            <a:r>
              <a:rPr lang="it-IT" sz="2000" b="1" dirty="0" smtClean="0">
                <a:solidFill>
                  <a:srgbClr val="002060"/>
                </a:solidFill>
              </a:rPr>
              <a:t>»</a:t>
            </a:r>
          </a:p>
          <a:p>
            <a:pPr>
              <a:buFont typeface="Wingdings" panose="05000000000000000000" pitchFamily="2" charset="2"/>
              <a:buChar char="Ø"/>
            </a:pPr>
            <a:r>
              <a:rPr lang="it-IT" sz="2000" b="1" dirty="0" smtClean="0">
                <a:solidFill>
                  <a:srgbClr val="002060"/>
                </a:solidFill>
              </a:rPr>
              <a:t>Istituto Tecnico Economico «F. </a:t>
            </a:r>
            <a:r>
              <a:rPr lang="it-IT" sz="2000" b="1" dirty="0" err="1" smtClean="0">
                <a:solidFill>
                  <a:srgbClr val="002060"/>
                </a:solidFill>
              </a:rPr>
              <a:t>Scarpellini</a:t>
            </a:r>
            <a:r>
              <a:rPr lang="it-IT" sz="2000" b="1" dirty="0" smtClean="0">
                <a:solidFill>
                  <a:srgbClr val="002060"/>
                </a:solidFill>
              </a:rPr>
              <a:t>»</a:t>
            </a:r>
          </a:p>
          <a:p>
            <a:pPr>
              <a:buFont typeface="Wingdings" panose="05000000000000000000" pitchFamily="2" charset="2"/>
              <a:buChar char="Ø"/>
            </a:pPr>
            <a:r>
              <a:rPr lang="it-IT" sz="2000" b="1" dirty="0" smtClean="0">
                <a:solidFill>
                  <a:srgbClr val="002060"/>
                </a:solidFill>
              </a:rPr>
              <a:t>Istituto </a:t>
            </a:r>
            <a:r>
              <a:rPr lang="it-IT" sz="2000" b="1" smtClean="0">
                <a:solidFill>
                  <a:srgbClr val="002060"/>
                </a:solidFill>
              </a:rPr>
              <a:t>Tecnico Tecnologico </a:t>
            </a:r>
            <a:r>
              <a:rPr lang="it-IT" sz="2000" b="1" dirty="0" smtClean="0">
                <a:solidFill>
                  <a:srgbClr val="002060"/>
                </a:solidFill>
              </a:rPr>
              <a:t>«L. Da Vinci»</a:t>
            </a:r>
          </a:p>
          <a:p>
            <a:pPr>
              <a:buFont typeface="Wingdings" panose="05000000000000000000" pitchFamily="2" charset="2"/>
              <a:buChar char="Ø"/>
            </a:pPr>
            <a:r>
              <a:rPr lang="it-IT" sz="2000" b="1" dirty="0" smtClean="0">
                <a:solidFill>
                  <a:srgbClr val="002060"/>
                </a:solidFill>
              </a:rPr>
              <a:t>CNOS-FAP Casa del ragazzo </a:t>
            </a:r>
          </a:p>
          <a:p>
            <a:pPr marL="0" indent="0">
              <a:buNone/>
            </a:pPr>
            <a:endParaRPr lang="it-IT" dirty="0"/>
          </a:p>
        </p:txBody>
      </p:sp>
    </p:spTree>
    <p:extLst>
      <p:ext uri="{BB962C8B-B14F-4D97-AF65-F5344CB8AC3E}">
        <p14:creationId xmlns:p14="http://schemas.microsoft.com/office/powerpoint/2010/main" val="23747997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507200" y="376460"/>
            <a:ext cx="8911687" cy="1280890"/>
          </a:xfrm>
        </p:spPr>
        <p:txBody>
          <a:bodyPr/>
          <a:lstStyle/>
          <a:p>
            <a:pPr algn="ctr"/>
            <a:r>
              <a:rPr lang="it-IT" b="1" dirty="0"/>
              <a:t>Liceo «</a:t>
            </a:r>
            <a:r>
              <a:rPr lang="it-IT" b="1" dirty="0" err="1"/>
              <a:t>Frezzi</a:t>
            </a:r>
            <a:r>
              <a:rPr lang="it-IT" b="1" dirty="0"/>
              <a:t>-Beata Angela</a:t>
            </a:r>
            <a:r>
              <a:rPr lang="it-IT" b="1" dirty="0" smtClean="0"/>
              <a:t>»</a:t>
            </a:r>
            <a:endParaRPr lang="it-IT" b="1" dirty="0"/>
          </a:p>
        </p:txBody>
      </p:sp>
      <p:sp>
        <p:nvSpPr>
          <p:cNvPr id="3" name="Segnaposto contenuto 2"/>
          <p:cNvSpPr>
            <a:spLocks noGrp="1"/>
          </p:cNvSpPr>
          <p:nvPr>
            <p:ph idx="1"/>
          </p:nvPr>
        </p:nvSpPr>
        <p:spPr>
          <a:xfrm>
            <a:off x="2589212" y="1657349"/>
            <a:ext cx="8915400" cy="3876675"/>
          </a:xfrm>
          <a:pattFill prst="pct5">
            <a:fgClr>
              <a:schemeClr val="accent4"/>
            </a:fgClr>
            <a:bgClr>
              <a:schemeClr val="bg1"/>
            </a:bgClr>
          </a:pattFill>
        </p:spPr>
        <p:txBody>
          <a:bodyPr>
            <a:normAutofit/>
          </a:bodyPr>
          <a:lstStyle/>
          <a:p>
            <a:r>
              <a:rPr lang="it-IT" sz="2800" b="1" dirty="0" smtClean="0"/>
              <a:t>Liceo Classico</a:t>
            </a:r>
          </a:p>
          <a:p>
            <a:r>
              <a:rPr lang="it-IT" sz="2800" b="1" dirty="0" smtClean="0"/>
              <a:t>Liceo Linguistico</a:t>
            </a:r>
          </a:p>
          <a:p>
            <a:r>
              <a:rPr lang="it-IT" sz="2800" b="1" dirty="0" smtClean="0"/>
              <a:t>Liceo Scienze Umane</a:t>
            </a:r>
          </a:p>
          <a:p>
            <a:r>
              <a:rPr lang="it-IT" sz="2800" b="1" dirty="0" smtClean="0"/>
              <a:t>Liceo Scienze Umane Opzione economico sociale</a:t>
            </a:r>
          </a:p>
          <a:p>
            <a:endParaRPr lang="it-IT" sz="2400" b="1" dirty="0"/>
          </a:p>
          <a:p>
            <a:pPr marL="0" indent="0">
              <a:buNone/>
            </a:pPr>
            <a:r>
              <a:rPr lang="it-IT" sz="2400" b="1" dirty="0">
                <a:hlinkClick r:id="rId2"/>
              </a:rPr>
              <a:t>https://liceoclassicofoligno.edu.it</a:t>
            </a:r>
            <a:r>
              <a:rPr lang="it-IT" sz="2400" b="1" dirty="0" smtClean="0">
                <a:hlinkClick r:id="rId2"/>
              </a:rPr>
              <a:t>/</a:t>
            </a:r>
            <a:endParaRPr lang="it-IT" sz="2400" b="1" dirty="0" smtClean="0"/>
          </a:p>
          <a:p>
            <a:pPr marL="0" indent="0">
              <a:buNone/>
            </a:pPr>
            <a:endParaRPr lang="it-IT" sz="2400" b="1" dirty="0" smtClean="0"/>
          </a:p>
          <a:p>
            <a:pPr marL="0" indent="0">
              <a:buNone/>
            </a:pPr>
            <a:endParaRPr lang="it-IT" sz="2400" b="1" dirty="0"/>
          </a:p>
        </p:txBody>
      </p:sp>
    </p:spTree>
    <p:extLst>
      <p:ext uri="{BB962C8B-B14F-4D97-AF65-F5344CB8AC3E}">
        <p14:creationId xmlns:p14="http://schemas.microsoft.com/office/powerpoint/2010/main" val="15348146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Liceo «G. Marconi»</a:t>
            </a:r>
            <a:endParaRPr lang="it-IT" b="1" dirty="0"/>
          </a:p>
        </p:txBody>
      </p:sp>
      <p:sp>
        <p:nvSpPr>
          <p:cNvPr id="3" name="Segnaposto contenuto 2"/>
          <p:cNvSpPr>
            <a:spLocks noGrp="1"/>
          </p:cNvSpPr>
          <p:nvPr>
            <p:ph idx="1"/>
          </p:nvPr>
        </p:nvSpPr>
        <p:spPr>
          <a:pattFill prst="pct5">
            <a:fgClr>
              <a:schemeClr val="accent4"/>
            </a:fgClr>
            <a:bgClr>
              <a:schemeClr val="bg1"/>
            </a:bgClr>
          </a:pattFill>
        </p:spPr>
        <p:txBody>
          <a:bodyPr>
            <a:normAutofit/>
          </a:bodyPr>
          <a:lstStyle/>
          <a:p>
            <a:r>
              <a:rPr lang="it-IT" sz="2400" b="1" dirty="0" smtClean="0"/>
              <a:t>Liceo Scientifico</a:t>
            </a:r>
          </a:p>
          <a:p>
            <a:r>
              <a:rPr lang="it-IT" sz="2400" b="1" dirty="0" smtClean="0"/>
              <a:t>Liceo Scientifico Opzione Scienze applicate</a:t>
            </a:r>
          </a:p>
          <a:p>
            <a:r>
              <a:rPr lang="it-IT" sz="2400" b="1" dirty="0" smtClean="0"/>
              <a:t>Liceo Scientifico sezione sportiva</a:t>
            </a:r>
          </a:p>
          <a:p>
            <a:r>
              <a:rPr lang="it-IT" sz="2400" b="1" dirty="0" smtClean="0"/>
              <a:t>Liceo Artistico Biennio comune Indirizzo Architettura e Ambiente</a:t>
            </a:r>
          </a:p>
          <a:p>
            <a:pPr marL="0" indent="0">
              <a:buNone/>
            </a:pPr>
            <a:r>
              <a:rPr lang="it-IT" sz="2400" b="1" dirty="0">
                <a:hlinkClick r:id="rId2"/>
              </a:rPr>
              <a:t>https://www.scientificofoligno.edu.it</a:t>
            </a:r>
            <a:r>
              <a:rPr lang="it-IT" sz="2400" b="1" dirty="0" smtClean="0">
                <a:hlinkClick r:id="rId2"/>
              </a:rPr>
              <a:t>/</a:t>
            </a:r>
            <a:endParaRPr lang="it-IT" sz="2400" b="1" dirty="0" smtClean="0"/>
          </a:p>
          <a:p>
            <a:pPr marL="0" indent="0">
              <a:buNone/>
            </a:pPr>
            <a:endParaRPr lang="it-IT" sz="2400" b="1" dirty="0" smtClean="0"/>
          </a:p>
          <a:p>
            <a:pPr marL="0" indent="0">
              <a:buNone/>
            </a:pPr>
            <a:endParaRPr lang="it-IT" sz="2400" b="1" dirty="0" smtClean="0"/>
          </a:p>
          <a:p>
            <a:pPr marL="0" indent="0">
              <a:buNone/>
            </a:pPr>
            <a:endParaRPr lang="it-IT" sz="2400" b="1" dirty="0"/>
          </a:p>
        </p:txBody>
      </p:sp>
      <p:sp>
        <p:nvSpPr>
          <p:cNvPr id="4" name="AutoShape 2" descr="Liceo Scientifico e Liceo Artistico G.Marconi Foligno - Home | Face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Tree>
    <p:extLst>
      <p:ext uri="{BB962C8B-B14F-4D97-AF65-F5344CB8AC3E}">
        <p14:creationId xmlns:p14="http://schemas.microsoft.com/office/powerpoint/2010/main" val="14676880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Istituto Professionale «</a:t>
            </a:r>
            <a:r>
              <a:rPr lang="it-IT" b="1" dirty="0" err="1" smtClean="0"/>
              <a:t>Orfini</a:t>
            </a:r>
            <a:r>
              <a:rPr lang="it-IT" b="1" dirty="0" smtClean="0"/>
              <a:t>»</a:t>
            </a:r>
            <a:endParaRPr lang="it-IT" b="1" dirty="0"/>
          </a:p>
        </p:txBody>
      </p:sp>
      <p:sp>
        <p:nvSpPr>
          <p:cNvPr id="3" name="Segnaposto contenuto 2"/>
          <p:cNvSpPr>
            <a:spLocks noGrp="1"/>
          </p:cNvSpPr>
          <p:nvPr>
            <p:ph idx="1"/>
          </p:nvPr>
        </p:nvSpPr>
        <p:spPr>
          <a:pattFill prst="pct5">
            <a:fgClr>
              <a:schemeClr val="accent4"/>
            </a:fgClr>
            <a:bgClr>
              <a:schemeClr val="bg1"/>
            </a:bgClr>
          </a:pattFill>
        </p:spPr>
        <p:txBody>
          <a:bodyPr>
            <a:normAutofit/>
          </a:bodyPr>
          <a:lstStyle/>
          <a:p>
            <a:r>
              <a:rPr lang="it-IT" sz="2400" b="1" dirty="0" smtClean="0"/>
              <a:t>Industria e Artigianato per il made in </a:t>
            </a:r>
            <a:r>
              <a:rPr lang="it-IT" sz="2400" b="1" dirty="0" err="1" smtClean="0"/>
              <a:t>Italy</a:t>
            </a:r>
            <a:endParaRPr lang="it-IT" sz="2400" b="1" dirty="0" smtClean="0"/>
          </a:p>
          <a:p>
            <a:r>
              <a:rPr lang="it-IT" sz="2400" b="1" dirty="0" smtClean="0"/>
              <a:t>Manutenzione ed Assistenza tecnica</a:t>
            </a:r>
          </a:p>
          <a:p>
            <a:r>
              <a:rPr lang="it-IT" sz="2400" b="1" dirty="0" smtClean="0"/>
              <a:t>Servizi commerciali</a:t>
            </a:r>
          </a:p>
          <a:p>
            <a:r>
              <a:rPr lang="it-IT" sz="2400" b="1" dirty="0" smtClean="0"/>
              <a:t>Servizi per la sanità e l’assistenza sociale</a:t>
            </a:r>
          </a:p>
          <a:p>
            <a:r>
              <a:rPr lang="it-IT" sz="2400" b="1" dirty="0" smtClean="0"/>
              <a:t>Arti ausiliarie delle professioni sanitarie: Odontotecnico</a:t>
            </a:r>
          </a:p>
          <a:p>
            <a:r>
              <a:rPr lang="it-IT" sz="2400" b="1" dirty="0" smtClean="0"/>
              <a:t>Arti ausiliarie delle professioni sanitarie: Ottico</a:t>
            </a:r>
          </a:p>
          <a:p>
            <a:pPr marL="0" indent="0">
              <a:buNone/>
            </a:pPr>
            <a:r>
              <a:rPr lang="it-IT" sz="2400" b="1" dirty="0">
                <a:hlinkClick r:id="rId2"/>
              </a:rPr>
              <a:t>https://www.iisorfini.edu.it</a:t>
            </a:r>
            <a:r>
              <a:rPr lang="it-IT" sz="2400" b="1" dirty="0" smtClean="0">
                <a:hlinkClick r:id="rId2"/>
              </a:rPr>
              <a:t>/</a:t>
            </a:r>
            <a:endParaRPr lang="it-IT" sz="2400" b="1" dirty="0" smtClean="0"/>
          </a:p>
          <a:p>
            <a:pPr marL="0" indent="0">
              <a:buNone/>
            </a:pPr>
            <a:endParaRPr lang="it-IT" sz="2400" b="1" dirty="0"/>
          </a:p>
        </p:txBody>
      </p:sp>
    </p:spTree>
    <p:extLst>
      <p:ext uri="{BB962C8B-B14F-4D97-AF65-F5344CB8AC3E}">
        <p14:creationId xmlns:p14="http://schemas.microsoft.com/office/powerpoint/2010/main" val="1015325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592925" y="538385"/>
            <a:ext cx="8911687" cy="1280890"/>
          </a:xfrm>
        </p:spPr>
        <p:txBody>
          <a:bodyPr/>
          <a:lstStyle/>
          <a:p>
            <a:pPr algn="ctr"/>
            <a:r>
              <a:rPr lang="it-IT" b="1" dirty="0" smtClean="0"/>
              <a:t>Istituto Tecnico Economico «F. </a:t>
            </a:r>
            <a:r>
              <a:rPr lang="it-IT" b="1" dirty="0" err="1" smtClean="0"/>
              <a:t>Scarpellini</a:t>
            </a:r>
            <a:r>
              <a:rPr lang="it-IT" b="1" dirty="0" smtClean="0"/>
              <a:t>» </a:t>
            </a:r>
            <a:endParaRPr lang="it-IT" b="1" dirty="0"/>
          </a:p>
        </p:txBody>
      </p:sp>
      <p:sp>
        <p:nvSpPr>
          <p:cNvPr id="3" name="Segnaposto contenuto 2"/>
          <p:cNvSpPr>
            <a:spLocks noGrp="1"/>
          </p:cNvSpPr>
          <p:nvPr>
            <p:ph idx="1"/>
          </p:nvPr>
        </p:nvSpPr>
        <p:spPr>
          <a:pattFill prst="pct5">
            <a:fgClr>
              <a:schemeClr val="accent2">
                <a:lumMod val="60000"/>
                <a:lumOff val="40000"/>
              </a:schemeClr>
            </a:fgClr>
            <a:bgClr>
              <a:schemeClr val="bg1"/>
            </a:bgClr>
          </a:pattFill>
        </p:spPr>
        <p:txBody>
          <a:bodyPr>
            <a:normAutofit/>
          </a:bodyPr>
          <a:lstStyle/>
          <a:p>
            <a:r>
              <a:rPr lang="it-IT" sz="2400" b="1" dirty="0" smtClean="0"/>
              <a:t>Amministrazione Finanza e Marketing</a:t>
            </a:r>
          </a:p>
          <a:p>
            <a:r>
              <a:rPr lang="it-IT" sz="2400" b="1" dirty="0" smtClean="0"/>
              <a:t>Relazioni internazionali per il marketing</a:t>
            </a:r>
          </a:p>
          <a:p>
            <a:r>
              <a:rPr lang="it-IT" sz="2400" b="1" dirty="0" smtClean="0"/>
              <a:t>Sistemi Informativi Aziendali</a:t>
            </a:r>
          </a:p>
          <a:p>
            <a:r>
              <a:rPr lang="it-IT" sz="2400" b="1" dirty="0" smtClean="0"/>
              <a:t>Turismo (Biennio-Triennio</a:t>
            </a:r>
            <a:r>
              <a:rPr lang="it-IT" sz="2400" b="1" dirty="0" smtClean="0"/>
              <a:t>)</a:t>
            </a:r>
          </a:p>
          <a:p>
            <a:r>
              <a:rPr lang="it-IT" sz="2400" b="1" dirty="0" smtClean="0"/>
              <a:t>Aeronautico</a:t>
            </a:r>
            <a:endParaRPr lang="it-IT" sz="2400" b="1" dirty="0" smtClean="0"/>
          </a:p>
          <a:p>
            <a:pPr marL="0" indent="0">
              <a:buNone/>
            </a:pPr>
            <a:r>
              <a:rPr lang="it-IT" sz="2400" b="1" dirty="0">
                <a:hlinkClick r:id="rId2"/>
              </a:rPr>
              <a:t>https://www.itescarpellini.edu.it</a:t>
            </a:r>
            <a:r>
              <a:rPr lang="it-IT" sz="2400" b="1" dirty="0" smtClean="0">
                <a:hlinkClick r:id="rId2"/>
              </a:rPr>
              <a:t>/</a:t>
            </a:r>
            <a:endParaRPr lang="it-IT" sz="2400" b="1" dirty="0" smtClean="0"/>
          </a:p>
          <a:p>
            <a:pPr marL="0" indent="0">
              <a:buNone/>
            </a:pPr>
            <a:endParaRPr lang="it-IT" sz="2400" b="1" dirty="0"/>
          </a:p>
        </p:txBody>
      </p:sp>
    </p:spTree>
    <p:extLst>
      <p:ext uri="{BB962C8B-B14F-4D97-AF65-F5344CB8AC3E}">
        <p14:creationId xmlns:p14="http://schemas.microsoft.com/office/powerpoint/2010/main" val="29284213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589212" y="662210"/>
            <a:ext cx="8911687" cy="1280890"/>
          </a:xfrm>
        </p:spPr>
        <p:txBody>
          <a:bodyPr/>
          <a:lstStyle/>
          <a:p>
            <a:pPr algn="ctr"/>
            <a:r>
              <a:rPr lang="it-IT" b="1" dirty="0" smtClean="0"/>
              <a:t>Istituto Tecnico Tecnologico «L. da Vinci»</a:t>
            </a:r>
            <a:endParaRPr lang="it-IT" b="1" dirty="0"/>
          </a:p>
        </p:txBody>
      </p:sp>
      <p:sp>
        <p:nvSpPr>
          <p:cNvPr id="3" name="Segnaposto contenuto 2"/>
          <p:cNvSpPr>
            <a:spLocks noGrp="1"/>
          </p:cNvSpPr>
          <p:nvPr>
            <p:ph idx="1"/>
          </p:nvPr>
        </p:nvSpPr>
        <p:spPr>
          <a:pattFill prst="pct25">
            <a:fgClr>
              <a:schemeClr val="accent2">
                <a:lumMod val="60000"/>
                <a:lumOff val="40000"/>
              </a:schemeClr>
            </a:fgClr>
            <a:bgClr>
              <a:schemeClr val="bg1"/>
            </a:bgClr>
          </a:pattFill>
        </p:spPr>
        <p:txBody>
          <a:bodyPr>
            <a:normAutofit/>
          </a:bodyPr>
          <a:lstStyle/>
          <a:p>
            <a:r>
              <a:rPr lang="it-IT" sz="2400" b="1" dirty="0" smtClean="0"/>
              <a:t>Meccanica Meccatronica Energia (Biennio comune)</a:t>
            </a:r>
          </a:p>
          <a:p>
            <a:r>
              <a:rPr lang="it-IT" sz="2400" b="1" dirty="0" smtClean="0"/>
              <a:t>Elettronica ed Elettrotecnica (Biennio comune)</a:t>
            </a:r>
          </a:p>
          <a:p>
            <a:r>
              <a:rPr lang="it-IT" sz="2400" b="1" dirty="0" smtClean="0"/>
              <a:t>Informatica e Telecomunicazioni (Biennio comune)</a:t>
            </a:r>
          </a:p>
          <a:p>
            <a:r>
              <a:rPr lang="it-IT" sz="2400" b="1" dirty="0" smtClean="0"/>
              <a:t>Chimica, Materiali e Biotecnologie (Biennio comune)</a:t>
            </a:r>
            <a:endParaRPr lang="it-IT" sz="2400" b="1" dirty="0"/>
          </a:p>
          <a:p>
            <a:r>
              <a:rPr lang="it-IT" sz="2400" b="1" dirty="0" smtClean="0"/>
              <a:t>Costruzione Ambiente e Territorio (Biennio comune)</a:t>
            </a:r>
          </a:p>
          <a:p>
            <a:pPr marL="0" indent="0">
              <a:buNone/>
            </a:pPr>
            <a:r>
              <a:rPr lang="it-IT" sz="2400" b="1" dirty="0">
                <a:hlinkClick r:id="rId2"/>
              </a:rPr>
              <a:t>http://www.ittfoligno.it</a:t>
            </a:r>
            <a:r>
              <a:rPr lang="it-IT" sz="2400" b="1" dirty="0" smtClean="0">
                <a:hlinkClick r:id="rId2"/>
              </a:rPr>
              <a:t>/</a:t>
            </a:r>
            <a:endParaRPr lang="it-IT" sz="2400" b="1" dirty="0" smtClean="0"/>
          </a:p>
          <a:p>
            <a:pPr marL="0" indent="0">
              <a:buNone/>
            </a:pPr>
            <a:endParaRPr lang="it-IT" sz="2400" b="1" dirty="0"/>
          </a:p>
        </p:txBody>
      </p:sp>
    </p:spTree>
    <p:extLst>
      <p:ext uri="{BB962C8B-B14F-4D97-AF65-F5344CB8AC3E}">
        <p14:creationId xmlns:p14="http://schemas.microsoft.com/office/powerpoint/2010/main" val="28050230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CNOS-FAP Casa del ragazzo</a:t>
            </a:r>
            <a:endParaRPr lang="it-IT" b="1" dirty="0"/>
          </a:p>
        </p:txBody>
      </p:sp>
      <p:sp>
        <p:nvSpPr>
          <p:cNvPr id="3" name="Segnaposto contenuto 2"/>
          <p:cNvSpPr>
            <a:spLocks noGrp="1"/>
          </p:cNvSpPr>
          <p:nvPr>
            <p:ph idx="1"/>
          </p:nvPr>
        </p:nvSpPr>
        <p:spPr>
          <a:pattFill prst="pct25">
            <a:fgClr>
              <a:schemeClr val="accent2">
                <a:lumMod val="60000"/>
                <a:lumOff val="40000"/>
              </a:schemeClr>
            </a:fgClr>
            <a:bgClr>
              <a:schemeClr val="bg1"/>
            </a:bgClr>
          </a:pattFill>
        </p:spPr>
        <p:txBody>
          <a:bodyPr>
            <a:normAutofit/>
          </a:bodyPr>
          <a:lstStyle/>
          <a:p>
            <a:r>
              <a:rPr lang="it-IT" sz="2400" b="1" dirty="0" smtClean="0"/>
              <a:t>Operatore della ristorazione</a:t>
            </a:r>
          </a:p>
          <a:p>
            <a:r>
              <a:rPr lang="it-IT" sz="2400" b="1" dirty="0" smtClean="0"/>
              <a:t>Operatore del benessere: acconciatore</a:t>
            </a:r>
            <a:endParaRPr lang="it-IT" sz="2400" b="1" dirty="0"/>
          </a:p>
          <a:p>
            <a:r>
              <a:rPr lang="it-IT" sz="2400" b="1" dirty="0" smtClean="0"/>
              <a:t>Operatore del benessere: estetista</a:t>
            </a:r>
          </a:p>
          <a:p>
            <a:r>
              <a:rPr lang="it-IT" sz="2400" b="1" dirty="0" smtClean="0"/>
              <a:t>Operatore alla riparazione di veicoli a motore</a:t>
            </a:r>
          </a:p>
          <a:p>
            <a:pPr marL="0" indent="0">
              <a:buNone/>
            </a:pPr>
            <a:r>
              <a:rPr lang="it-IT" sz="2400" b="1" dirty="0">
                <a:hlinkClick r:id="rId2"/>
              </a:rPr>
              <a:t>https://www.cnosumbria.it/sede-di-foligno</a:t>
            </a:r>
            <a:r>
              <a:rPr lang="it-IT" sz="2400" b="1" dirty="0" smtClean="0">
                <a:hlinkClick r:id="rId2"/>
              </a:rPr>
              <a:t>/</a:t>
            </a:r>
            <a:endParaRPr lang="it-IT" sz="2400" b="1" dirty="0" smtClean="0"/>
          </a:p>
          <a:p>
            <a:pPr marL="0" indent="0">
              <a:buNone/>
            </a:pPr>
            <a:endParaRPr lang="it-IT" sz="2400" b="1" dirty="0"/>
          </a:p>
        </p:txBody>
      </p:sp>
    </p:spTree>
    <p:extLst>
      <p:ext uri="{BB962C8B-B14F-4D97-AF65-F5344CB8AC3E}">
        <p14:creationId xmlns:p14="http://schemas.microsoft.com/office/powerpoint/2010/main" val="85965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592925" y="313509"/>
            <a:ext cx="8911687" cy="2220685"/>
          </a:xfrm>
        </p:spPr>
        <p:txBody>
          <a:bodyPr>
            <a:normAutofit fontScale="90000"/>
          </a:bodyPr>
          <a:lstStyle/>
          <a:p>
            <a:r>
              <a:rPr lang="it-IT" b="1" dirty="0" smtClean="0"/>
              <a:t>A Spoleto, oltre alla stessa tipologia di Istituti (licei, tecnici, professionali) presenti a Foligno ci sono:</a:t>
            </a:r>
            <a:br>
              <a:rPr lang="it-IT" b="1" dirty="0" smtClean="0"/>
            </a:br>
            <a:endParaRPr lang="it-IT" b="1" dirty="0"/>
          </a:p>
        </p:txBody>
      </p:sp>
      <p:sp>
        <p:nvSpPr>
          <p:cNvPr id="3" name="Segnaposto contenuto 2"/>
          <p:cNvSpPr>
            <a:spLocks noGrp="1"/>
          </p:cNvSpPr>
          <p:nvPr>
            <p:ph idx="1"/>
          </p:nvPr>
        </p:nvSpPr>
        <p:spPr>
          <a:pattFill prst="pct5">
            <a:fgClr>
              <a:schemeClr val="accent2">
                <a:lumMod val="60000"/>
                <a:lumOff val="40000"/>
              </a:schemeClr>
            </a:fgClr>
            <a:bgClr>
              <a:schemeClr val="bg1"/>
            </a:bgClr>
          </a:pattFill>
        </p:spPr>
        <p:txBody>
          <a:bodyPr/>
          <a:lstStyle/>
          <a:p>
            <a:r>
              <a:rPr lang="it-IT" sz="2400" b="1" dirty="0" smtClean="0"/>
              <a:t>Istituto Professionale «G. De </a:t>
            </a:r>
            <a:r>
              <a:rPr lang="it-IT" sz="2400" b="1" dirty="0" err="1" smtClean="0"/>
              <a:t>Carolis</a:t>
            </a:r>
            <a:r>
              <a:rPr lang="it-IT" sz="2400" b="1" dirty="0" smtClean="0"/>
              <a:t>» con i seguenti indirizzi: Enogastronomia e ospitalità alberghiera (Convitto annesso); Servizi Commerciali</a:t>
            </a:r>
          </a:p>
          <a:p>
            <a:pPr marL="0" indent="0">
              <a:buNone/>
            </a:pPr>
            <a:r>
              <a:rPr lang="it-IT" sz="2000" b="1" dirty="0">
                <a:hlinkClick r:id="rId2"/>
              </a:rPr>
              <a:t>https://alberghierospoleto.it/WP</a:t>
            </a:r>
            <a:r>
              <a:rPr lang="it-IT" sz="2000" b="1" dirty="0" smtClean="0">
                <a:hlinkClick r:id="rId2"/>
              </a:rPr>
              <a:t>/</a:t>
            </a:r>
            <a:endParaRPr lang="it-IT" sz="2000" b="1" dirty="0" smtClean="0"/>
          </a:p>
          <a:p>
            <a:pPr marL="0" indent="0">
              <a:buNone/>
            </a:pPr>
            <a:endParaRPr lang="it-IT" sz="2000" b="1" dirty="0" smtClean="0"/>
          </a:p>
          <a:p>
            <a:r>
              <a:rPr lang="it-IT" sz="2400" b="1" dirty="0" smtClean="0"/>
              <a:t>Istituto Tecnico Agrario S. Anatolia di Narco (Biennio comune) Articolazione Gestione dell’ambiente e del territorio (Triennio)</a:t>
            </a:r>
          </a:p>
          <a:p>
            <a:pPr marL="0" indent="0">
              <a:buNone/>
            </a:pPr>
            <a:r>
              <a:rPr lang="it-IT" sz="2000" b="1" dirty="0">
                <a:hlinkClick r:id="rId3"/>
              </a:rPr>
              <a:t>https://omnicomprensivocerretodispoleto.edu.it/istituto</a:t>
            </a:r>
            <a:r>
              <a:rPr lang="it-IT" sz="2000" b="1" dirty="0" smtClean="0">
                <a:hlinkClick r:id="rId3"/>
              </a:rPr>
              <a:t>/</a:t>
            </a:r>
            <a:endParaRPr lang="it-IT" sz="2000" b="1" dirty="0" smtClean="0"/>
          </a:p>
          <a:p>
            <a:pPr marL="0" indent="0">
              <a:buNone/>
            </a:pPr>
            <a:endParaRPr lang="it-IT" sz="2000" b="1" dirty="0" smtClean="0"/>
          </a:p>
          <a:p>
            <a:pPr>
              <a:buFont typeface="Arial" panose="020B0604020202020204" pitchFamily="34" charset="0"/>
              <a:buChar char="•"/>
            </a:pPr>
            <a:endParaRPr lang="it-IT" dirty="0"/>
          </a:p>
        </p:txBody>
      </p:sp>
    </p:spTree>
    <p:extLst>
      <p:ext uri="{BB962C8B-B14F-4D97-AF65-F5344CB8AC3E}">
        <p14:creationId xmlns:p14="http://schemas.microsoft.com/office/powerpoint/2010/main" val="32344406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Anche ad Assisi, </a:t>
            </a:r>
            <a:r>
              <a:rPr lang="it-IT" b="1" dirty="0"/>
              <a:t>oltre alla stessa tipologia di Istituti (licei, tecnici, professionali) presenti a Foligno </a:t>
            </a:r>
            <a:r>
              <a:rPr lang="it-IT" b="1" dirty="0" smtClean="0"/>
              <a:t>ci sono:</a:t>
            </a:r>
            <a:endParaRPr lang="it-IT" b="1" dirty="0"/>
          </a:p>
        </p:txBody>
      </p:sp>
      <p:sp>
        <p:nvSpPr>
          <p:cNvPr id="3" name="Segnaposto contenuto 2"/>
          <p:cNvSpPr>
            <a:spLocks noGrp="1"/>
          </p:cNvSpPr>
          <p:nvPr>
            <p:ph idx="1"/>
          </p:nvPr>
        </p:nvSpPr>
        <p:spPr>
          <a:xfrm>
            <a:off x="2589212" y="2581274"/>
            <a:ext cx="8915400" cy="3329947"/>
          </a:xfrm>
          <a:pattFill prst="pct5">
            <a:fgClr>
              <a:schemeClr val="accent6"/>
            </a:fgClr>
            <a:bgClr>
              <a:schemeClr val="bg1"/>
            </a:bgClr>
          </a:pattFill>
        </p:spPr>
        <p:txBody>
          <a:bodyPr>
            <a:normAutofit/>
          </a:bodyPr>
          <a:lstStyle/>
          <a:p>
            <a:r>
              <a:rPr lang="it-IT" sz="2400" b="1" dirty="0" smtClean="0"/>
              <a:t>Istituto Alberghiero Servizi Enogastronomici e ospitalità Alberghiera Articolazione:</a:t>
            </a:r>
          </a:p>
          <a:p>
            <a:pPr>
              <a:buFont typeface="Arial" panose="020B0604020202020204" pitchFamily="34" charset="0"/>
              <a:buChar char="•"/>
            </a:pPr>
            <a:r>
              <a:rPr lang="it-IT" sz="2400" b="1" dirty="0" smtClean="0"/>
              <a:t>Enogastronomia</a:t>
            </a:r>
          </a:p>
          <a:p>
            <a:pPr>
              <a:buFont typeface="Arial" panose="020B0604020202020204" pitchFamily="34" charset="0"/>
              <a:buChar char="•"/>
            </a:pPr>
            <a:r>
              <a:rPr lang="it-IT" sz="2400" b="1" dirty="0" smtClean="0"/>
              <a:t>Sala e vendita</a:t>
            </a:r>
          </a:p>
          <a:p>
            <a:pPr>
              <a:buFont typeface="Arial" panose="020B0604020202020204" pitchFamily="34" charset="0"/>
              <a:buChar char="•"/>
            </a:pPr>
            <a:r>
              <a:rPr lang="it-IT" sz="2400" b="1" dirty="0" smtClean="0"/>
              <a:t>Accoglienza turistica</a:t>
            </a:r>
          </a:p>
          <a:p>
            <a:pPr marL="0" indent="0">
              <a:buNone/>
            </a:pPr>
            <a:r>
              <a:rPr lang="it-IT" sz="2400" b="1" dirty="0">
                <a:hlinkClick r:id="rId2"/>
              </a:rPr>
              <a:t>https://www.alberghieroassisi.eu</a:t>
            </a:r>
            <a:r>
              <a:rPr lang="it-IT" sz="2400" b="1" dirty="0" smtClean="0">
                <a:hlinkClick r:id="rId2"/>
              </a:rPr>
              <a:t>/</a:t>
            </a:r>
            <a:endParaRPr lang="it-IT" sz="2400" b="1" dirty="0" smtClean="0"/>
          </a:p>
          <a:p>
            <a:pPr marL="0" indent="0">
              <a:buNone/>
            </a:pPr>
            <a:endParaRPr lang="it-IT" sz="2400" b="1" dirty="0"/>
          </a:p>
        </p:txBody>
      </p:sp>
    </p:spTree>
    <p:extLst>
      <p:ext uri="{BB962C8B-B14F-4D97-AF65-F5344CB8AC3E}">
        <p14:creationId xmlns:p14="http://schemas.microsoft.com/office/powerpoint/2010/main" val="10277280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67000"/>
              </a:schemeClr>
            </a:gs>
            <a:gs pos="48000">
              <a:schemeClr val="accent2">
                <a:lumMod val="97000"/>
                <a:lumOff val="3000"/>
              </a:schemeClr>
            </a:gs>
            <a:gs pos="100000">
              <a:schemeClr val="accent2">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L’orientamento permanente</a:t>
            </a:r>
            <a:endParaRPr lang="it-IT" b="1" dirty="0"/>
          </a:p>
        </p:txBody>
      </p:sp>
      <p:sp>
        <p:nvSpPr>
          <p:cNvPr id="3" name="Segnaposto contenuto 2"/>
          <p:cNvSpPr>
            <a:spLocks noGrp="1"/>
          </p:cNvSpPr>
          <p:nvPr>
            <p:ph idx="1"/>
          </p:nvPr>
        </p:nvSpPr>
        <p:spPr>
          <a:xfrm>
            <a:off x="2589212" y="1457325"/>
            <a:ext cx="8915400" cy="4453897"/>
          </a:xfrm>
        </p:spPr>
        <p:txBody>
          <a:bodyPr>
            <a:normAutofit/>
          </a:bodyPr>
          <a:lstStyle/>
          <a:p>
            <a:pPr algn="just">
              <a:buFont typeface="Wingdings" panose="05000000000000000000" pitchFamily="2" charset="2"/>
              <a:buChar char="Ø"/>
            </a:pPr>
            <a:r>
              <a:rPr lang="it-IT" b="1" dirty="0"/>
              <a:t>Con la Risoluzione del Consiglio d'Europa del 21/11/2008 è stato introdotto il concetto di </a:t>
            </a:r>
            <a:r>
              <a:rPr lang="it-IT" b="1" i="1" dirty="0"/>
              <a:t>orientamento permanente </a:t>
            </a:r>
            <a:r>
              <a:rPr lang="it-IT" b="1" dirty="0"/>
              <a:t>(poi ripreso anche a livello nazionale), riconosciuto come diritto permanente di ogni persona - di qualsiasi età - di ricevere servizi attraverso i quali sviluppare le competenze necessarie per effettuare consapevolmente le proprie scelte formative, lavorative e </a:t>
            </a:r>
            <a:r>
              <a:rPr lang="it-IT" b="1" dirty="0" smtClean="0"/>
              <a:t>post-lavorative</a:t>
            </a:r>
            <a:r>
              <a:rPr lang="it-IT" b="1" dirty="0"/>
              <a:t>, durante tutto l'arco della vita. </a:t>
            </a:r>
            <a:endParaRPr lang="it-IT" b="1" dirty="0" smtClean="0"/>
          </a:p>
          <a:p>
            <a:pPr algn="just">
              <a:buFont typeface="Wingdings" panose="05000000000000000000" pitchFamily="2" charset="2"/>
              <a:buChar char="Ø"/>
            </a:pPr>
            <a:r>
              <a:rPr lang="it-IT" b="1" dirty="0" smtClean="0"/>
              <a:t>Nel </a:t>
            </a:r>
            <a:r>
              <a:rPr lang="it-IT" b="1" dirty="0"/>
              <a:t>2014 il Ministero della pubblica </a:t>
            </a:r>
            <a:r>
              <a:rPr lang="it-IT" b="1" dirty="0" smtClean="0"/>
              <a:t>Istruzione </a:t>
            </a:r>
            <a:r>
              <a:rPr lang="it-IT" b="1" dirty="0"/>
              <a:t>ha emanato un documento intitolato </a:t>
            </a:r>
            <a:r>
              <a:rPr lang="it-IT" b="1" dirty="0" smtClean="0"/>
              <a:t>«</a:t>
            </a:r>
            <a:r>
              <a:rPr lang="it-IT" b="1" i="1" dirty="0" smtClean="0"/>
              <a:t>Linee </a:t>
            </a:r>
            <a:r>
              <a:rPr lang="it-IT" b="1" i="1" dirty="0"/>
              <a:t>guida nazionali per l’orientamento </a:t>
            </a:r>
            <a:r>
              <a:rPr lang="it-IT" b="1" i="1" dirty="0" smtClean="0"/>
              <a:t>permanente</a:t>
            </a:r>
            <a:r>
              <a:rPr lang="it-IT" b="1" dirty="0" smtClean="0"/>
              <a:t>», che </a:t>
            </a:r>
            <a:r>
              <a:rPr lang="it-IT" b="1" dirty="0"/>
              <a:t>si fonda </a:t>
            </a:r>
            <a:r>
              <a:rPr lang="it-IT" b="1" dirty="0" smtClean="0"/>
              <a:t> sul </a:t>
            </a:r>
            <a:r>
              <a:rPr lang="it-IT" b="1" dirty="0"/>
              <a:t>concetto di orientamento permanente. In base ad esso, l'orientamento non deve essere considerato come un episodio occasionale ed isolato nella vita di un individuo, ma come un percorso lungo il quale i bisogni orientativi possono ripresentarsi più volte nel corso del tempo e in circostanze anche completamente diverse.</a:t>
            </a:r>
          </a:p>
        </p:txBody>
      </p:sp>
    </p:spTree>
    <p:extLst>
      <p:ext uri="{BB962C8B-B14F-4D97-AF65-F5344CB8AC3E}">
        <p14:creationId xmlns:p14="http://schemas.microsoft.com/office/powerpoint/2010/main" val="27799894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A Perugia, oltre alla stessa tipologia di Istituti (licei, tecnici, professionali) presenti a Foligno e ad Assisi sono presenti:</a:t>
            </a:r>
            <a:endParaRPr lang="it-IT" b="1" dirty="0"/>
          </a:p>
        </p:txBody>
      </p:sp>
      <p:sp>
        <p:nvSpPr>
          <p:cNvPr id="3" name="Segnaposto contenuto 2"/>
          <p:cNvSpPr>
            <a:spLocks noGrp="1"/>
          </p:cNvSpPr>
          <p:nvPr>
            <p:ph idx="1"/>
          </p:nvPr>
        </p:nvSpPr>
        <p:spPr>
          <a:xfrm>
            <a:off x="2589212" y="2664822"/>
            <a:ext cx="8915400" cy="3246399"/>
          </a:xfrm>
          <a:pattFill prst="pct5">
            <a:fgClr>
              <a:schemeClr val="accent4"/>
            </a:fgClr>
            <a:bgClr>
              <a:schemeClr val="bg1"/>
            </a:bgClr>
          </a:pattFill>
        </p:spPr>
        <p:txBody>
          <a:bodyPr>
            <a:normAutofit/>
          </a:bodyPr>
          <a:lstStyle/>
          <a:p>
            <a:r>
              <a:rPr lang="it-IT" sz="3200" b="1" dirty="0" smtClean="0"/>
              <a:t>Liceo Musicale «A. Mariotti»</a:t>
            </a:r>
          </a:p>
          <a:p>
            <a:pPr marL="0" indent="0">
              <a:buNone/>
            </a:pPr>
            <a:r>
              <a:rPr lang="it-IT" sz="2000" b="1" dirty="0">
                <a:hlinkClick r:id="rId2"/>
              </a:rPr>
              <a:t>https://www.liceomariotti.edu.it/indirizzi/liceo-musicale</a:t>
            </a:r>
            <a:r>
              <a:rPr lang="it-IT" sz="2000" b="1" dirty="0" smtClean="0">
                <a:hlinkClick r:id="rId2"/>
              </a:rPr>
              <a:t>/</a:t>
            </a:r>
            <a:endParaRPr lang="it-IT" sz="2000" b="1" dirty="0" smtClean="0"/>
          </a:p>
          <a:p>
            <a:pPr marL="0" indent="0">
              <a:buNone/>
            </a:pPr>
            <a:endParaRPr lang="it-IT" sz="2000" b="1" dirty="0" smtClean="0"/>
          </a:p>
          <a:p>
            <a:r>
              <a:rPr lang="it-IT" sz="3200" b="1" dirty="0" smtClean="0"/>
              <a:t>Liceo Artistico «B. di Betto» </a:t>
            </a:r>
          </a:p>
          <a:p>
            <a:pPr marL="0" indent="0">
              <a:buNone/>
            </a:pPr>
            <a:r>
              <a:rPr lang="it-IT" sz="2000" b="1" dirty="0">
                <a:hlinkClick r:id="rId3"/>
              </a:rPr>
              <a:t>https://www.iodibetto.edu.it</a:t>
            </a:r>
            <a:r>
              <a:rPr lang="it-IT" sz="2000" b="1" dirty="0" smtClean="0">
                <a:hlinkClick r:id="rId3"/>
              </a:rPr>
              <a:t>/</a:t>
            </a:r>
            <a:endParaRPr lang="it-IT" sz="2000" b="1" dirty="0" smtClean="0"/>
          </a:p>
          <a:p>
            <a:pPr marL="0" indent="0">
              <a:buNone/>
            </a:pPr>
            <a:endParaRPr lang="it-IT" sz="3200" b="1" dirty="0"/>
          </a:p>
        </p:txBody>
      </p:sp>
    </p:spTree>
    <p:extLst>
      <p:ext uri="{BB962C8B-B14F-4D97-AF65-F5344CB8AC3E}">
        <p14:creationId xmlns:p14="http://schemas.microsoft.com/office/powerpoint/2010/main" val="20384719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Anche a Todi oltre agli Istituti presenti a Foligno possiamo trovare:</a:t>
            </a:r>
            <a:endParaRPr lang="it-IT" b="1" dirty="0"/>
          </a:p>
        </p:txBody>
      </p:sp>
      <p:sp>
        <p:nvSpPr>
          <p:cNvPr id="3" name="Segnaposto contenuto 2"/>
          <p:cNvSpPr>
            <a:spLocks noGrp="1"/>
          </p:cNvSpPr>
          <p:nvPr>
            <p:ph idx="1"/>
          </p:nvPr>
        </p:nvSpPr>
        <p:spPr>
          <a:pattFill prst="pct5">
            <a:fgClr>
              <a:schemeClr val="tx2">
                <a:lumMod val="60000"/>
                <a:lumOff val="40000"/>
              </a:schemeClr>
            </a:fgClr>
            <a:bgClr>
              <a:schemeClr val="bg1"/>
            </a:bgClr>
          </a:pattFill>
        </p:spPr>
        <p:txBody>
          <a:bodyPr>
            <a:normAutofit/>
          </a:bodyPr>
          <a:lstStyle/>
          <a:p>
            <a:pPr>
              <a:buFont typeface="Wingdings" panose="05000000000000000000" pitchFamily="2" charset="2"/>
              <a:buChar char="Ø"/>
            </a:pPr>
            <a:r>
              <a:rPr lang="it-IT" sz="3200" b="1" dirty="0" smtClean="0"/>
              <a:t>Istituto d’Istruzione Superiore «Ciuffelli-Einaudi»</a:t>
            </a:r>
            <a:endParaRPr lang="it-IT" sz="3200" b="1" dirty="0"/>
          </a:p>
          <a:p>
            <a:pPr marL="0" indent="0">
              <a:buNone/>
            </a:pPr>
            <a:r>
              <a:rPr lang="it-IT" sz="3200" b="1" dirty="0" smtClean="0"/>
              <a:t>-Indirizzo Tecnico Agrario</a:t>
            </a:r>
          </a:p>
          <a:p>
            <a:pPr marL="0" indent="0">
              <a:buNone/>
            </a:pPr>
            <a:r>
              <a:rPr lang="it-IT" sz="2400" b="1" dirty="0">
                <a:hlinkClick r:id="rId2"/>
              </a:rPr>
              <a:t>https://www.isistodi.edu.it</a:t>
            </a:r>
            <a:r>
              <a:rPr lang="it-IT" sz="2400" b="1" dirty="0" smtClean="0">
                <a:hlinkClick r:id="rId2"/>
              </a:rPr>
              <a:t>/</a:t>
            </a:r>
            <a:endParaRPr lang="it-IT" sz="2400" b="1" dirty="0" smtClean="0"/>
          </a:p>
          <a:p>
            <a:pPr marL="0" indent="0">
              <a:buNone/>
            </a:pPr>
            <a:endParaRPr lang="it-IT" sz="2400" b="1" dirty="0"/>
          </a:p>
        </p:txBody>
      </p:sp>
    </p:spTree>
    <p:extLst>
      <p:ext uri="{BB962C8B-B14F-4D97-AF65-F5344CB8AC3E}">
        <p14:creationId xmlns:p14="http://schemas.microsoft.com/office/powerpoint/2010/main" val="6372220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pic>
        <p:nvPicPr>
          <p:cNvPr id="2" name="Immagine 1"/>
          <p:cNvPicPr>
            <a:picLocks noChangeAspect="1"/>
          </p:cNvPicPr>
          <p:nvPr/>
        </p:nvPicPr>
        <p:blipFill rotWithShape="1">
          <a:blip r:embed="rId2"/>
          <a:srcRect l="244" t="6375" r="-244" b="17257"/>
          <a:stretch/>
        </p:blipFill>
        <p:spPr>
          <a:xfrm>
            <a:off x="1744709" y="180064"/>
            <a:ext cx="4762500" cy="4893675"/>
          </a:xfrm>
          <a:prstGeom prst="rect">
            <a:avLst/>
          </a:prstGeom>
        </p:spPr>
      </p:pic>
      <p:sp>
        <p:nvSpPr>
          <p:cNvPr id="4" name="CasellaDiTesto 3"/>
          <p:cNvSpPr txBox="1"/>
          <p:nvPr/>
        </p:nvSpPr>
        <p:spPr>
          <a:xfrm flipH="1">
            <a:off x="8418194" y="3028950"/>
            <a:ext cx="2249806" cy="1200329"/>
          </a:xfrm>
          <a:prstGeom prst="rect">
            <a:avLst/>
          </a:prstGeom>
          <a:pattFill prst="pct20">
            <a:fgClr>
              <a:schemeClr val="tx2">
                <a:lumMod val="60000"/>
                <a:lumOff val="40000"/>
              </a:schemeClr>
            </a:fgClr>
            <a:bgClr>
              <a:schemeClr val="bg1"/>
            </a:bgClr>
          </a:pattFill>
        </p:spPr>
        <p:txBody>
          <a:bodyPr wrap="square" rtlCol="0">
            <a:spAutoFit/>
          </a:bodyPr>
          <a:lstStyle/>
          <a:p>
            <a:r>
              <a:rPr lang="it-IT" dirty="0" smtClean="0"/>
              <a:t>La referente per l’Orientamento </a:t>
            </a:r>
          </a:p>
          <a:p>
            <a:r>
              <a:rPr lang="it-IT" dirty="0" smtClean="0"/>
              <a:t>Prof.ssa Elisabetta Benincampi</a:t>
            </a:r>
            <a:endParaRPr lang="it-IT" dirty="0"/>
          </a:p>
        </p:txBody>
      </p:sp>
    </p:spTree>
    <p:extLst>
      <p:ext uri="{BB962C8B-B14F-4D97-AF65-F5344CB8AC3E}">
        <p14:creationId xmlns:p14="http://schemas.microsoft.com/office/powerpoint/2010/main" val="31150328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Cosa significa orientamento?</a:t>
            </a:r>
            <a:endParaRPr lang="it-IT" b="1" dirty="0"/>
          </a:p>
        </p:txBody>
      </p:sp>
      <p:sp>
        <p:nvSpPr>
          <p:cNvPr id="3" name="Segnaposto contenuto 2"/>
          <p:cNvSpPr>
            <a:spLocks noGrp="1"/>
          </p:cNvSpPr>
          <p:nvPr>
            <p:ph idx="1"/>
          </p:nvPr>
        </p:nvSpPr>
        <p:spPr>
          <a:xfrm>
            <a:off x="2255837" y="1543049"/>
            <a:ext cx="8915400" cy="5057775"/>
          </a:xfrm>
        </p:spPr>
        <p:txBody>
          <a:bodyPr>
            <a:normAutofit fontScale="92500" lnSpcReduction="10000"/>
          </a:bodyPr>
          <a:lstStyle/>
          <a:p>
            <a:pPr marL="0" indent="0" algn="just">
              <a:buNone/>
            </a:pPr>
            <a:r>
              <a:rPr lang="it-IT" sz="1900" b="1" dirty="0" smtClean="0"/>
              <a:t>L’orientamento è un </a:t>
            </a:r>
            <a:r>
              <a:rPr lang="it-IT" sz="1900" b="1" dirty="0"/>
              <a:t>processo che ha lo scopo di aiutare la persona a: </a:t>
            </a:r>
            <a:endParaRPr lang="it-IT" sz="1900" b="1" dirty="0" smtClean="0"/>
          </a:p>
          <a:p>
            <a:pPr algn="just">
              <a:buFontTx/>
              <a:buChar char="-"/>
            </a:pPr>
            <a:r>
              <a:rPr lang="it-IT" sz="1900" b="1" dirty="0" smtClean="0"/>
              <a:t>migliorare </a:t>
            </a:r>
            <a:r>
              <a:rPr lang="it-IT" sz="1900" b="1" dirty="0"/>
              <a:t>la conoscenza di sé, del contesto scolastico, formativo, occupazionale, sociale, culturale ed economico di riferimento e delle strategie necessarie per relazionarsi ed interagire con tali contesti</a:t>
            </a:r>
            <a:r>
              <a:rPr lang="it-IT" sz="1900" b="1" dirty="0" smtClean="0"/>
              <a:t>,</a:t>
            </a:r>
          </a:p>
          <a:p>
            <a:pPr algn="just">
              <a:buFontTx/>
              <a:buChar char="-"/>
            </a:pPr>
            <a:r>
              <a:rPr lang="it-IT" sz="1900" b="1" dirty="0" smtClean="0"/>
              <a:t>- </a:t>
            </a:r>
            <a:r>
              <a:rPr lang="it-IT" sz="1900" b="1" dirty="0"/>
              <a:t>identificare chiaramente i suoi obiettivi (formativi, professionali, di inclusione sociale), </a:t>
            </a:r>
            <a:endParaRPr lang="it-IT" sz="1900" b="1" dirty="0" smtClean="0"/>
          </a:p>
          <a:p>
            <a:pPr algn="just">
              <a:buFontTx/>
              <a:buChar char="-"/>
            </a:pPr>
            <a:r>
              <a:rPr lang="it-IT" sz="1900" b="1" dirty="0" smtClean="0"/>
              <a:t>- </a:t>
            </a:r>
            <a:r>
              <a:rPr lang="it-IT" sz="1900" b="1" dirty="0"/>
              <a:t>affrontare i momenti di transizione tra i sistemi educativo, occupazionale, post lavorativo, </a:t>
            </a:r>
            <a:endParaRPr lang="it-IT" sz="1900" b="1" dirty="0" smtClean="0"/>
          </a:p>
          <a:p>
            <a:pPr algn="just">
              <a:buFontTx/>
              <a:buChar char="-"/>
            </a:pPr>
            <a:r>
              <a:rPr lang="it-IT" sz="1900" b="1" dirty="0" smtClean="0"/>
              <a:t>- </a:t>
            </a:r>
            <a:r>
              <a:rPr lang="it-IT" sz="1900" b="1" dirty="0"/>
              <a:t>sviluppare le sue capacità decisionali per giungere a soluzioni efficaci e congruenti con il contesto</a:t>
            </a:r>
            <a:r>
              <a:rPr lang="it-IT" sz="1900" b="1" dirty="0" smtClean="0"/>
              <a:t>.</a:t>
            </a:r>
          </a:p>
          <a:p>
            <a:pPr marL="0" indent="0" algn="just">
              <a:buNone/>
            </a:pPr>
            <a:r>
              <a:rPr lang="it-IT" sz="1900" b="1" dirty="0" smtClean="0"/>
              <a:t>Quindi</a:t>
            </a:r>
            <a:r>
              <a:rPr lang="it-IT" sz="1900" b="1" dirty="0"/>
              <a:t>, semplificando ancora, </a:t>
            </a:r>
            <a:r>
              <a:rPr lang="it-IT" sz="1900" b="1" i="1" dirty="0"/>
              <a:t>orientamento non significa suggerire ad una persona che cosa deve fare in una determinata situazione </a:t>
            </a:r>
            <a:r>
              <a:rPr lang="it-IT" sz="1900" b="1" dirty="0"/>
              <a:t>(per esempio a quale scuola iscriversi dopo la terza media, quale professione scegliere, ecc.), </a:t>
            </a:r>
            <a:r>
              <a:rPr lang="it-IT" sz="1900" b="1" i="1" dirty="0"/>
              <a:t>ma significa saperle fornire tutte le informazioni, le conoscenze, le capacità critiche perché possa capire da sola che cosa è meglio scegliere per se stessa</a:t>
            </a:r>
            <a:r>
              <a:rPr lang="it-IT"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9666810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7000"/>
              </a:schemeClr>
            </a:gs>
            <a:gs pos="48000">
              <a:schemeClr val="accent6">
                <a:lumMod val="97000"/>
                <a:lumOff val="3000"/>
              </a:schemeClr>
            </a:gs>
            <a:gs pos="100000">
              <a:schemeClr val="accent6">
                <a:lumMod val="60000"/>
                <a:lumOff val="40000"/>
              </a:schemeClr>
            </a:gs>
          </a:gsLst>
          <a:lin ang="162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funzione della scuola</a:t>
            </a:r>
            <a:endParaRPr lang="it-IT" b="1" dirty="0"/>
          </a:p>
        </p:txBody>
      </p:sp>
      <p:sp>
        <p:nvSpPr>
          <p:cNvPr id="3" name="Segnaposto contenuto 2"/>
          <p:cNvSpPr>
            <a:spLocks noGrp="1"/>
          </p:cNvSpPr>
          <p:nvPr>
            <p:ph idx="1"/>
          </p:nvPr>
        </p:nvSpPr>
        <p:spPr>
          <a:xfrm>
            <a:off x="2589212" y="1628775"/>
            <a:ext cx="8915400" cy="4282447"/>
          </a:xfrm>
        </p:spPr>
        <p:txBody>
          <a:bodyPr>
            <a:noAutofit/>
          </a:bodyPr>
          <a:lstStyle/>
          <a:p>
            <a:pPr marL="0" indent="0" algn="just">
              <a:buNone/>
            </a:pPr>
            <a:r>
              <a:rPr lang="it-IT" sz="2000" b="1" dirty="0"/>
              <a:t>La scuola viene riconosciuta come il luogo insostituibile nel quale ogni giovane deve acquisire competenze per l'orientamento, necessarie a sviluppare la propria autonomia, capacità decisionali e progettualità, aiutare a sviluppare la propria identità, prendere decisioni sulla propria vita professionale e personale</a:t>
            </a:r>
            <a:r>
              <a:rPr lang="it-IT" sz="2000" b="1" dirty="0" smtClean="0"/>
              <a:t>.</a:t>
            </a:r>
          </a:p>
          <a:p>
            <a:pPr marL="0" indent="0" algn="just">
              <a:buNone/>
            </a:pPr>
            <a:endParaRPr lang="it-IT" sz="2000" b="1" dirty="0"/>
          </a:p>
          <a:p>
            <a:pPr marL="0" indent="0" algn="just">
              <a:buNone/>
            </a:pPr>
            <a:r>
              <a:rPr lang="it-IT" sz="2000" b="1" dirty="0" smtClean="0"/>
              <a:t>Questo </a:t>
            </a:r>
            <a:r>
              <a:rPr lang="it-IT" sz="2000" b="1" dirty="0"/>
              <a:t>viene attuato attraverso lo sviluppo delle competenze di base e trasversali (responsabilità, spirito di iniziativa, motivazione e creatività); l’apprendimento delle lingue straniere; un crescente uso delle risorse digitali; la didattica laboratoriale, il coinvolgimento degli altri enti presenti sul territorio la realizzazione di attività di </a:t>
            </a:r>
            <a:r>
              <a:rPr lang="it-IT" sz="2000" b="1" dirty="0" smtClean="0"/>
              <a:t>orientamento.</a:t>
            </a:r>
            <a:endParaRPr lang="it-IT" sz="2000" b="1" dirty="0"/>
          </a:p>
        </p:txBody>
      </p:sp>
    </p:spTree>
    <p:extLst>
      <p:ext uri="{BB962C8B-B14F-4D97-AF65-F5344CB8AC3E}">
        <p14:creationId xmlns:p14="http://schemas.microsoft.com/office/powerpoint/2010/main" val="24246285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competenze orientative</a:t>
            </a:r>
            <a:endParaRPr lang="it-IT" b="1" dirty="0"/>
          </a:p>
        </p:txBody>
      </p:sp>
      <p:sp>
        <p:nvSpPr>
          <p:cNvPr id="3" name="Segnaposto contenuto 2"/>
          <p:cNvSpPr>
            <a:spLocks noGrp="1"/>
          </p:cNvSpPr>
          <p:nvPr>
            <p:ph idx="1"/>
          </p:nvPr>
        </p:nvSpPr>
        <p:spPr>
          <a:xfrm>
            <a:off x="2589212" y="1533525"/>
            <a:ext cx="8915400" cy="4377697"/>
          </a:xfrm>
        </p:spPr>
        <p:txBody>
          <a:bodyPr>
            <a:normAutofit lnSpcReduction="10000"/>
          </a:bodyPr>
          <a:lstStyle/>
          <a:p>
            <a:pPr marL="0" indent="0" algn="just">
              <a:buNone/>
            </a:pPr>
            <a:r>
              <a:rPr lang="it-IT" b="1" dirty="0" smtClean="0"/>
              <a:t>Ma quali sono le </a:t>
            </a:r>
            <a:r>
              <a:rPr lang="it-IT" b="1" dirty="0"/>
              <a:t>competenze necessarie per realizzare il proprio </a:t>
            </a:r>
            <a:r>
              <a:rPr lang="it-IT" b="1" dirty="0" smtClean="0"/>
              <a:t>orientamento? </a:t>
            </a:r>
          </a:p>
          <a:p>
            <a:pPr marL="0" indent="0" algn="just">
              <a:buNone/>
            </a:pPr>
            <a:r>
              <a:rPr lang="it-IT" b="1" dirty="0" smtClean="0"/>
              <a:t>Sono </a:t>
            </a:r>
            <a:r>
              <a:rPr lang="it-IT" b="1" dirty="0"/>
              <a:t>le caratteristiche, abilità, atteggiamenti e motivazioni personali che consentono ad una persona di “sapersi orientare</a:t>
            </a:r>
            <a:r>
              <a:rPr lang="it-IT" b="1" dirty="0" smtClean="0"/>
              <a:t>”. Sono la capacità di:</a:t>
            </a:r>
          </a:p>
          <a:p>
            <a:pPr algn="just">
              <a:buFont typeface="Arial" panose="020B0604020202020204" pitchFamily="34" charset="0"/>
              <a:buChar char="•"/>
            </a:pPr>
            <a:r>
              <a:rPr lang="it-IT" b="1" dirty="0" smtClean="0"/>
              <a:t>di </a:t>
            </a:r>
            <a:r>
              <a:rPr lang="it-IT" b="1" dirty="0"/>
              <a:t>conoscere sé stessi, sapendo analizzare le proprie risorse e motivazioni personali, valorizzare i propri punti di forza, trovare modalità per superare i propri punti di debolezza</a:t>
            </a:r>
            <a:r>
              <a:rPr lang="it-IT" b="1" dirty="0" smtClean="0"/>
              <a:t>;</a:t>
            </a:r>
          </a:p>
          <a:p>
            <a:pPr algn="just">
              <a:buFont typeface="Arial" panose="020B0604020202020204" pitchFamily="34" charset="0"/>
              <a:buChar char="•"/>
            </a:pPr>
            <a:r>
              <a:rPr lang="it-IT" b="1" dirty="0"/>
              <a:t>sviluppare abilità sociali legate alla comunicazione e all’interazione con gli altri, allargando il proprio punto di vista attraverso il confronto con le esperienze di altre persone</a:t>
            </a:r>
            <a:r>
              <a:rPr lang="it-IT" b="1" dirty="0" smtClean="0"/>
              <a:t>;</a:t>
            </a:r>
          </a:p>
          <a:p>
            <a:pPr algn="just">
              <a:buFont typeface="Arial" panose="020B0604020202020204" pitchFamily="34" charset="0"/>
              <a:buChar char="•"/>
            </a:pPr>
            <a:r>
              <a:rPr lang="it-IT" b="1" dirty="0"/>
              <a:t>comprendere la realtà circostante (l’insieme di regole che organizzano il mondo contemporaneo e in particolare quelle che governano i sistemi educativi, il mercato del lavoro e gli aspetti sociali) e sapersi relazionare con essa</a:t>
            </a:r>
            <a:r>
              <a:rPr lang="it-IT" b="1" dirty="0" smtClean="0"/>
              <a:t>;</a:t>
            </a:r>
          </a:p>
          <a:p>
            <a:pPr marL="0" indent="0">
              <a:buNone/>
            </a:pPr>
            <a:endParaRPr lang="it-IT" dirty="0" smtClean="0"/>
          </a:p>
          <a:p>
            <a:pPr>
              <a:buFont typeface="Arial" panose="020B0604020202020204" pitchFamily="34" charset="0"/>
              <a:buChar char="•"/>
            </a:pPr>
            <a:endParaRPr lang="it-IT" dirty="0"/>
          </a:p>
        </p:txBody>
      </p:sp>
    </p:spTree>
    <p:extLst>
      <p:ext uri="{BB962C8B-B14F-4D97-AF65-F5344CB8AC3E}">
        <p14:creationId xmlns:p14="http://schemas.microsoft.com/office/powerpoint/2010/main" val="426902404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89212" y="1285875"/>
            <a:ext cx="8915400" cy="4625347"/>
          </a:xfrm>
        </p:spPr>
        <p:txBody>
          <a:bodyPr>
            <a:noAutofit/>
          </a:bodyPr>
          <a:lstStyle/>
          <a:p>
            <a:pPr>
              <a:buFont typeface="Arial" panose="020B0604020202020204" pitchFamily="34" charset="0"/>
              <a:buChar char="•"/>
            </a:pPr>
            <a:r>
              <a:rPr lang="it-IT" sz="2000" b="1" dirty="0"/>
              <a:t>rendersi disponibili ad inserirsi in nuovi contesti, superando possibili situazioni conflittuali</a:t>
            </a:r>
            <a:r>
              <a:rPr lang="it-IT" sz="2000" b="1" dirty="0" smtClean="0"/>
              <a:t>;</a:t>
            </a:r>
          </a:p>
          <a:p>
            <a:pPr>
              <a:buFont typeface="Arial" panose="020B0604020202020204" pitchFamily="34" charset="0"/>
              <a:buChar char="•"/>
            </a:pPr>
            <a:r>
              <a:rPr lang="it-IT" sz="2000" b="1" dirty="0"/>
              <a:t>essere flessibili, sapendo cogliere i cambiamenti degli altri e delle situazioni e adattando il proprio comportamento allo scopo di cogliere possibili opportunità o di raggiungere l’obiettivo individuato; </a:t>
            </a:r>
            <a:endParaRPr lang="it-IT" sz="2000" b="1" dirty="0" smtClean="0"/>
          </a:p>
          <a:p>
            <a:pPr>
              <a:buFont typeface="Arial" panose="020B0604020202020204" pitchFamily="34" charset="0"/>
              <a:buChar char="•"/>
            </a:pPr>
            <a:r>
              <a:rPr lang="it-IT" sz="2000" b="1" dirty="0"/>
              <a:t>individuare i problemi, analizzandone tutti gli elementi, e cercare le possibili soluzioni, valutandone le diverse conseguenze; determinare i propri obiettivi sulla base di motivazioni reali, analizzando gli eventuali vincoli e le condizioni effettivamente praticabili per il loro raggiungimento</a:t>
            </a:r>
            <a:r>
              <a:rPr lang="it-IT" sz="2000" b="1" dirty="0" smtClean="0"/>
              <a:t>;</a:t>
            </a:r>
          </a:p>
          <a:p>
            <a:pPr>
              <a:buFont typeface="Arial" panose="020B0604020202020204" pitchFamily="34" charset="0"/>
              <a:buChar char="•"/>
            </a:pPr>
            <a:r>
              <a:rPr lang="it-IT" sz="2000" b="1" dirty="0"/>
              <a:t>raccogliere ed organizzare le informazioni necessarie per assumere le decisioni più appropriate possibili</a:t>
            </a:r>
            <a:r>
              <a:rPr lang="it-IT" sz="2000" dirty="0"/>
              <a:t>. </a:t>
            </a:r>
          </a:p>
        </p:txBody>
      </p:sp>
    </p:spTree>
    <p:extLst>
      <p:ext uri="{BB962C8B-B14F-4D97-AF65-F5344CB8AC3E}">
        <p14:creationId xmlns:p14="http://schemas.microsoft.com/office/powerpoint/2010/main" val="29834114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consiglio orientativo</a:t>
            </a:r>
            <a:r>
              <a:rPr lang="it-IT" dirty="0"/>
              <a:t/>
            </a:r>
            <a:br>
              <a:rPr lang="it-IT" dirty="0"/>
            </a:br>
            <a:endParaRPr lang="it-IT" dirty="0"/>
          </a:p>
        </p:txBody>
      </p:sp>
      <p:sp>
        <p:nvSpPr>
          <p:cNvPr id="3" name="Segnaposto contenuto 2"/>
          <p:cNvSpPr>
            <a:spLocks noGrp="1"/>
          </p:cNvSpPr>
          <p:nvPr>
            <p:ph idx="1"/>
          </p:nvPr>
        </p:nvSpPr>
        <p:spPr>
          <a:xfrm>
            <a:off x="2589212" y="1480457"/>
            <a:ext cx="8915400" cy="5063218"/>
          </a:xfrm>
        </p:spPr>
        <p:txBody>
          <a:bodyPr>
            <a:noAutofit/>
          </a:bodyPr>
          <a:lstStyle/>
          <a:p>
            <a:pPr algn="just"/>
            <a:r>
              <a:rPr lang="it-IT" sz="1600" b="1" i="1" u="sng" dirty="0"/>
              <a:t>Cos'è il consiglio orientativo? </a:t>
            </a:r>
            <a:endParaRPr lang="it-IT" sz="1600" b="1" i="1" u="sng" dirty="0" smtClean="0"/>
          </a:p>
          <a:p>
            <a:pPr marL="0" indent="0" algn="just">
              <a:buNone/>
            </a:pPr>
            <a:r>
              <a:rPr lang="it-IT" sz="1600" b="1" dirty="0" smtClean="0"/>
              <a:t>Il </a:t>
            </a:r>
            <a:r>
              <a:rPr lang="it-IT" sz="1600" b="1" dirty="0"/>
              <a:t>Consiglio Orientativo, che costituisce la sintesi dell’intero percorso di orientamento della scuola secondaria di I grado, è un documento stilato dai Consigli di Classe delle Terze nell’ambito di una riunione del Consiglio di Classe a ciò espressamente dedicata nel mese di dicembre e viene consegnato alle famiglie nello stesso mese di dicembre, in vista delle </a:t>
            </a:r>
            <a:r>
              <a:rPr lang="it-IT" sz="1600" b="1" dirty="0" err="1"/>
              <a:t>delle</a:t>
            </a:r>
            <a:r>
              <a:rPr lang="it-IT" sz="1600" b="1" dirty="0"/>
              <a:t> iscrizioni alla scuola secondaria di II grado che di solito si aprono nel mese di </a:t>
            </a:r>
            <a:r>
              <a:rPr lang="it-IT" sz="1600" b="1" dirty="0" smtClean="0"/>
              <a:t>gennaio.</a:t>
            </a:r>
          </a:p>
          <a:p>
            <a:pPr algn="just"/>
            <a:r>
              <a:rPr lang="it-IT" sz="1600" b="1" i="1" u="sng" dirty="0"/>
              <a:t>Cosa rappresenta? </a:t>
            </a:r>
            <a:endParaRPr lang="it-IT" sz="1600" b="1" i="1" u="sng" dirty="0" smtClean="0"/>
          </a:p>
          <a:p>
            <a:pPr marL="0" indent="0" algn="just">
              <a:buNone/>
            </a:pPr>
            <a:r>
              <a:rPr lang="it-IT" sz="1600" b="1" dirty="0" smtClean="0"/>
              <a:t>E</a:t>
            </a:r>
            <a:r>
              <a:rPr lang="it-IT" sz="1600" b="1" dirty="0"/>
              <a:t>’ un documento importante perché rappresenta un momento di riflessione condivisa tra tutti i docenti del Consiglio di Classe sull’intero percorso di ogni studente e costituisce, per i ragazzi e le loro famiglie, una guida, un punto di riferimento, nel momento della scelta del futuro percorso di studi</a:t>
            </a:r>
            <a:r>
              <a:rPr lang="it-IT" sz="1600" b="1" dirty="0" smtClean="0"/>
              <a:t>. Non è un consiglio vincolante ma motivato.</a:t>
            </a:r>
          </a:p>
          <a:p>
            <a:pPr algn="just"/>
            <a:r>
              <a:rPr lang="it-IT" sz="1600" b="1" i="1" u="sng" dirty="0"/>
              <a:t>Qual è la finalità? </a:t>
            </a:r>
            <a:endParaRPr lang="it-IT" sz="1600" b="1" i="1" u="sng" dirty="0" smtClean="0"/>
          </a:p>
          <a:p>
            <a:pPr marL="0" indent="0" algn="just">
              <a:buNone/>
            </a:pPr>
            <a:r>
              <a:rPr lang="it-IT" sz="1600" b="1" dirty="0" smtClean="0"/>
              <a:t>Il </a:t>
            </a:r>
            <a:r>
              <a:rPr lang="it-IT" sz="1600" b="1" dirty="0"/>
              <a:t>Consiglio orientativo formulato dagli insegnanti del Consiglio di Classe dà un’indicazione non solo del percorso di studi (Istituto Tecnico, Istituto Professionale, Liceo), ma anche del singolo indirizzo consigliato, elaborando e rendendo esplicita una sintesi tra le attitudini, gli interessi, le potenzialità e le reali possibilità lavorative esistenti, per valorizzare il percorso di ogni studente.</a:t>
            </a:r>
            <a:endParaRPr lang="it-IT" sz="1600" b="1" dirty="0" smtClean="0"/>
          </a:p>
          <a:p>
            <a:pPr algn="just"/>
            <a:endParaRPr lang="it-IT" sz="1600" b="1" dirty="0"/>
          </a:p>
        </p:txBody>
      </p:sp>
    </p:spTree>
    <p:extLst>
      <p:ext uri="{BB962C8B-B14F-4D97-AF65-F5344CB8AC3E}">
        <p14:creationId xmlns:p14="http://schemas.microsoft.com/office/powerpoint/2010/main" val="22751098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accent1">
                    <a:lumMod val="50000"/>
                  </a:schemeClr>
                </a:solidFill>
              </a:rPr>
              <a:t>I ragazzi come protagonisti della scelta</a:t>
            </a:r>
            <a:endParaRPr lang="it-IT" b="1" dirty="0">
              <a:solidFill>
                <a:schemeClr val="accent1">
                  <a:lumMod val="50000"/>
                </a:schemeClr>
              </a:solidFill>
            </a:endParaRPr>
          </a:p>
        </p:txBody>
      </p:sp>
      <p:sp>
        <p:nvSpPr>
          <p:cNvPr id="3" name="Segnaposto contenuto 2"/>
          <p:cNvSpPr>
            <a:spLocks noGrp="1"/>
          </p:cNvSpPr>
          <p:nvPr>
            <p:ph idx="1"/>
          </p:nvPr>
        </p:nvSpPr>
        <p:spPr>
          <a:xfrm>
            <a:off x="2589212" y="1628775"/>
            <a:ext cx="8915400" cy="4282447"/>
          </a:xfrm>
        </p:spPr>
        <p:txBody>
          <a:bodyPr/>
          <a:lstStyle/>
          <a:p>
            <a:pPr marL="0" indent="0" algn="just" fontAlgn="base">
              <a:buNone/>
            </a:pPr>
            <a:r>
              <a:rPr lang="it-IT" b="1" dirty="0">
                <a:solidFill>
                  <a:srgbClr val="000000"/>
                </a:solidFill>
                <a:latin typeface="Georgia" panose="02040502050405020303" pitchFamily="18" charset="0"/>
              </a:rPr>
              <a:t>Con l'avvio delle iscrizioni per l'anno scolastico 2022/2023, gli studenti che frequentano ora la terza media si trovano davanti al bivio più importante in materia di futuro:  la scelta della scuola superiore</a:t>
            </a:r>
            <a:r>
              <a:rPr lang="it-IT" b="1" dirty="0" smtClean="0">
                <a:solidFill>
                  <a:srgbClr val="000000"/>
                </a:solidFill>
                <a:latin typeface="Georgia" panose="02040502050405020303" pitchFamily="18" charset="0"/>
              </a:rPr>
              <a:t>.</a:t>
            </a:r>
          </a:p>
          <a:p>
            <a:pPr marL="0" indent="0" algn="just" fontAlgn="base">
              <a:buNone/>
            </a:pPr>
            <a:r>
              <a:rPr lang="it-IT" b="1" dirty="0" smtClean="0">
                <a:solidFill>
                  <a:srgbClr val="000000"/>
                </a:solidFill>
                <a:latin typeface="Georgia" panose="02040502050405020303" pitchFamily="18" charset="0"/>
              </a:rPr>
              <a:t>La </a:t>
            </a:r>
            <a:r>
              <a:rPr lang="it-IT" b="1" dirty="0">
                <a:solidFill>
                  <a:srgbClr val="000000"/>
                </a:solidFill>
                <a:latin typeface="Georgia" panose="02040502050405020303" pitchFamily="18" charset="0"/>
              </a:rPr>
              <a:t>decisione è resa ancora più difficile a causa dell'enorme offerta formativa: gli studenti si trovano a pensare quale, tra  tutti gli indirizzi di scuole superiori, sia quello più adatto a loro. Si può scegliere per grado di difficoltà (anche se non esistono scuole superiori facili e scuole difficili!) o per passione, optando per un indirizzo di studio che sentiamo nelle nostre corde, che sia un liceo, un istituto tecnico o una scuola </a:t>
            </a:r>
            <a:r>
              <a:rPr lang="it-IT" b="1" dirty="0" smtClean="0">
                <a:solidFill>
                  <a:srgbClr val="000000"/>
                </a:solidFill>
                <a:latin typeface="Georgia" panose="02040502050405020303" pitchFamily="18" charset="0"/>
              </a:rPr>
              <a:t>superiore professionale</a:t>
            </a:r>
            <a:r>
              <a:rPr lang="it-IT" b="1" dirty="0">
                <a:solidFill>
                  <a:srgbClr val="000000"/>
                </a:solidFill>
                <a:latin typeface="Georgia" panose="02040502050405020303" pitchFamily="18" charset="0"/>
              </a:rPr>
              <a:t>. </a:t>
            </a:r>
            <a:endParaRPr lang="it-IT" b="1" dirty="0" smtClean="0">
              <a:solidFill>
                <a:srgbClr val="000000"/>
              </a:solidFill>
              <a:latin typeface="Georgia" panose="02040502050405020303" pitchFamily="18" charset="0"/>
            </a:endParaRPr>
          </a:p>
          <a:p>
            <a:pPr marL="0" indent="0" algn="just" fontAlgn="base">
              <a:buNone/>
            </a:pPr>
            <a:r>
              <a:rPr lang="it-IT" b="1" dirty="0">
                <a:solidFill>
                  <a:srgbClr val="000000"/>
                </a:solidFill>
                <a:latin typeface="Georgia" panose="02040502050405020303" pitchFamily="18" charset="0"/>
              </a:rPr>
              <a:t/>
            </a:r>
            <a:br>
              <a:rPr lang="it-IT" b="1" dirty="0">
                <a:solidFill>
                  <a:srgbClr val="000000"/>
                </a:solidFill>
                <a:latin typeface="Georgia" panose="02040502050405020303" pitchFamily="18" charset="0"/>
              </a:rPr>
            </a:br>
            <a:r>
              <a:rPr lang="it-IT" b="1" dirty="0">
                <a:solidFill>
                  <a:srgbClr val="000000"/>
                </a:solidFill>
                <a:latin typeface="Georgia" panose="02040502050405020303" pitchFamily="18" charset="0"/>
              </a:rPr>
              <a:t>Se non avete ancora le idee chiare è giunta l'ora di concentrarvi e pensare seriamente a quale scuola superiore frequenterete dopo l'esame di terza media.</a:t>
            </a:r>
          </a:p>
          <a:p>
            <a:endParaRPr lang="it-IT" dirty="0"/>
          </a:p>
        </p:txBody>
      </p:sp>
    </p:spTree>
    <p:extLst>
      <p:ext uri="{BB962C8B-B14F-4D97-AF65-F5344CB8AC3E}">
        <p14:creationId xmlns:p14="http://schemas.microsoft.com/office/powerpoint/2010/main" val="39140717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465</TotalTime>
  <Words>3269</Words>
  <Application>Microsoft Office PowerPoint</Application>
  <PresentationFormat>Widescreen</PresentationFormat>
  <Paragraphs>178</Paragraphs>
  <Slides>32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32</vt:i4>
      </vt:variant>
    </vt:vector>
  </HeadingPairs>
  <TitlesOfParts>
    <vt:vector size="39" baseType="lpstr">
      <vt:lpstr>Arial</vt:lpstr>
      <vt:lpstr>Century Gothic</vt:lpstr>
      <vt:lpstr>Courier New</vt:lpstr>
      <vt:lpstr>Georgia</vt:lpstr>
      <vt:lpstr>Wingdings</vt:lpstr>
      <vt:lpstr>Wingdings 3</vt:lpstr>
      <vt:lpstr>Filo</vt:lpstr>
      <vt:lpstr>ISTITUTO COMPRENSIVO «G.FERRARIS» Spello A. S. 2022-2023 Orientamento in uscita Classi terze </vt:lpstr>
      <vt:lpstr>Parliamo di orientamento…</vt:lpstr>
      <vt:lpstr>L’orientamento permanente</vt:lpstr>
      <vt:lpstr>Cosa significa orientamento?</vt:lpstr>
      <vt:lpstr>La funzione della scuola</vt:lpstr>
      <vt:lpstr>Le competenze orientative</vt:lpstr>
      <vt:lpstr>Presentazione standard di PowerPoint</vt:lpstr>
      <vt:lpstr>Il consiglio orientativo </vt:lpstr>
      <vt:lpstr>I ragazzi come protagonisti della scelta</vt:lpstr>
      <vt:lpstr>Dopo la terza media…</vt:lpstr>
      <vt:lpstr>Quali tipi di scuole esistono in Italia?</vt:lpstr>
      <vt:lpstr>Che cosa sono l’obbligo di istruzione e il DDIF</vt:lpstr>
      <vt:lpstr>Presentazione standard di PowerPoint</vt:lpstr>
      <vt:lpstr>Riforme e cambiamenti: la scuola superiore oggi</vt:lpstr>
      <vt:lpstr>Per cominciare: qualche consiglio pratico</vt:lpstr>
      <vt:lpstr>I LICEI (6 percorsi, 8 indirizzi)</vt:lpstr>
      <vt:lpstr>ISTITUTI TECNICI (2 settori, 11percorsi formativi )</vt:lpstr>
      <vt:lpstr>Presentazione standard di PowerPoint</vt:lpstr>
      <vt:lpstr>Istituti Professionali (11 percorsi formativi)</vt:lpstr>
      <vt:lpstr>Presentazione standard di PowerPoint</vt:lpstr>
      <vt:lpstr>E ora passiamo al nostro territorio  A Foligno sono presenti 5 Istituti (licei, tecnici, professionali) e un Centro di Formazione Professionale Regionale: </vt:lpstr>
      <vt:lpstr>Liceo «Frezzi-Beata Angela»</vt:lpstr>
      <vt:lpstr>Liceo «G. Marconi»</vt:lpstr>
      <vt:lpstr>Istituto Professionale «Orfini»</vt:lpstr>
      <vt:lpstr>Istituto Tecnico Economico «F. Scarpellini» </vt:lpstr>
      <vt:lpstr>Istituto Tecnico Tecnologico «L. da Vinci»</vt:lpstr>
      <vt:lpstr>CNOS-FAP Casa del ragazzo</vt:lpstr>
      <vt:lpstr>A Spoleto, oltre alla stessa tipologia di Istituti (licei, tecnici, professionali) presenti a Foligno ci sono: </vt:lpstr>
      <vt:lpstr>Anche ad Assisi, oltre alla stessa tipologia di Istituti (licei, tecnici, professionali) presenti a Foligno ci sono:</vt:lpstr>
      <vt:lpstr>A Perugia, oltre alla stessa tipologia di Istituti (licei, tecnici, professionali) presenti a Foligno e ad Assisi sono presenti:</vt:lpstr>
      <vt:lpstr>Anche a Todi oltre agli Istituti presenti a Foligno possiamo trovare: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ISTITUTO COMPRENSIVO «G.FERRARIS» Spello</dc:title>
  <dc:creator>ASUS</dc:creator>
  <cp:lastModifiedBy>ASUS</cp:lastModifiedBy>
  <cp:revision>44</cp:revision>
  <dcterms:created xsi:type="dcterms:W3CDTF">2021-11-04T15:40:39Z</dcterms:created>
  <dcterms:modified xsi:type="dcterms:W3CDTF">2022-10-14T14:42:20Z</dcterms:modified>
</cp:coreProperties>
</file>